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38"/>
  </p:notesMasterIdLst>
  <p:sldIdLst>
    <p:sldId id="256" r:id="rId2"/>
    <p:sldId id="261" r:id="rId3"/>
    <p:sldId id="310" r:id="rId4"/>
    <p:sldId id="257" r:id="rId5"/>
    <p:sldId id="280" r:id="rId6"/>
    <p:sldId id="258" r:id="rId7"/>
    <p:sldId id="259" r:id="rId8"/>
    <p:sldId id="260" r:id="rId9"/>
    <p:sldId id="281" r:id="rId10"/>
    <p:sldId id="269" r:id="rId11"/>
    <p:sldId id="262" r:id="rId12"/>
    <p:sldId id="263" r:id="rId13"/>
    <p:sldId id="264" r:id="rId14"/>
    <p:sldId id="267" r:id="rId15"/>
    <p:sldId id="306" r:id="rId16"/>
    <p:sldId id="307" r:id="rId17"/>
    <p:sldId id="265" r:id="rId18"/>
    <p:sldId id="266" r:id="rId19"/>
    <p:sldId id="272" r:id="rId20"/>
    <p:sldId id="311" r:id="rId21"/>
    <p:sldId id="273" r:id="rId22"/>
    <p:sldId id="274" r:id="rId23"/>
    <p:sldId id="271" r:id="rId24"/>
    <p:sldId id="282" r:id="rId25"/>
    <p:sldId id="275" r:id="rId26"/>
    <p:sldId id="302" r:id="rId27"/>
    <p:sldId id="303" r:id="rId28"/>
    <p:sldId id="304" r:id="rId29"/>
    <p:sldId id="305" r:id="rId30"/>
    <p:sldId id="309" r:id="rId31"/>
    <p:sldId id="283" r:id="rId32"/>
    <p:sldId id="285" r:id="rId33"/>
    <p:sldId id="286" r:id="rId34"/>
    <p:sldId id="287" r:id="rId35"/>
    <p:sldId id="288" r:id="rId36"/>
    <p:sldId id="295"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45" y="114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E11FDF-1BC2-4BD5-858A-A93A08BC583E}" type="datetimeFigureOut">
              <a:rPr lang="en-US" smtClean="0"/>
              <a:t>3/16/2018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BAC05C-43C0-4D4C-8472-D246582402F1}" type="slidenum">
              <a:rPr lang="en-US" smtClean="0"/>
              <a:t>‹#›</a:t>
            </a:fld>
            <a:endParaRPr lang="en-US"/>
          </a:p>
        </p:txBody>
      </p:sp>
    </p:spTree>
    <p:extLst>
      <p:ext uri="{BB962C8B-B14F-4D97-AF65-F5344CB8AC3E}">
        <p14:creationId xmlns:p14="http://schemas.microsoft.com/office/powerpoint/2010/main" val="9687121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C86E189-4B2F-4B3B-913C-8623332B263C}" type="datetime1">
              <a:rPr lang="en-US" smtClean="0"/>
              <a:t>3/16/2018</a:t>
            </a:fld>
            <a:endParaRPr lang="en-US"/>
          </a:p>
        </p:txBody>
      </p:sp>
      <p:sp>
        <p:nvSpPr>
          <p:cNvPr id="5" name="Footer Placeholder 4"/>
          <p:cNvSpPr>
            <a:spLocks noGrp="1"/>
          </p:cNvSpPr>
          <p:nvPr>
            <p:ph type="ftr" sz="quarter" idx="11"/>
          </p:nvPr>
        </p:nvSpPr>
        <p:spPr/>
        <p:txBody>
          <a:bodyPr/>
          <a:lstStyle/>
          <a:p>
            <a:r>
              <a:rPr lang="en-US" smtClean="0"/>
              <a:t>Math 3621 -  Fall 2011</a:t>
            </a:r>
            <a:endParaRPr lang="en-US"/>
          </a:p>
        </p:txBody>
      </p:sp>
      <p:sp>
        <p:nvSpPr>
          <p:cNvPr id="6" name="Slide Number Placeholder 5"/>
          <p:cNvSpPr>
            <a:spLocks noGrp="1"/>
          </p:cNvSpPr>
          <p:nvPr>
            <p:ph type="sldNum" sz="quarter" idx="12"/>
          </p:nvPr>
        </p:nvSpPr>
        <p:spPr/>
        <p:txBody>
          <a:bodyPr/>
          <a:lstStyle/>
          <a:p>
            <a:fld id="{0AA36FB5-0778-4DBA-A3B4-CA5AA553ABAE}"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1EF796-EEEB-471E-8144-3E99D20A31FC}" type="datetime1">
              <a:rPr lang="en-US" smtClean="0"/>
              <a:t>3/16/2018</a:t>
            </a:fld>
            <a:endParaRPr lang="en-US"/>
          </a:p>
        </p:txBody>
      </p:sp>
      <p:sp>
        <p:nvSpPr>
          <p:cNvPr id="5" name="Footer Placeholder 4"/>
          <p:cNvSpPr>
            <a:spLocks noGrp="1"/>
          </p:cNvSpPr>
          <p:nvPr>
            <p:ph type="ftr" sz="quarter" idx="11"/>
          </p:nvPr>
        </p:nvSpPr>
        <p:spPr/>
        <p:txBody>
          <a:bodyPr/>
          <a:lstStyle/>
          <a:p>
            <a:r>
              <a:rPr lang="en-US" smtClean="0"/>
              <a:t>Math 3621 -  Fall 2011</a:t>
            </a:r>
            <a:endParaRPr lang="en-US"/>
          </a:p>
        </p:txBody>
      </p:sp>
      <p:sp>
        <p:nvSpPr>
          <p:cNvPr id="6" name="Slide Number Placeholder 5"/>
          <p:cNvSpPr>
            <a:spLocks noGrp="1"/>
          </p:cNvSpPr>
          <p:nvPr>
            <p:ph type="sldNum" sz="quarter" idx="12"/>
          </p:nvPr>
        </p:nvSpPr>
        <p:spPr/>
        <p:txBody>
          <a:bodyPr/>
          <a:lstStyle/>
          <a:p>
            <a:fld id="{0AA36FB5-0778-4DBA-A3B4-CA5AA553ABA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330FBF6-D095-45A8-B579-1C955641FDF8}" type="datetime1">
              <a:rPr lang="en-US" smtClean="0"/>
              <a:t>3/16/2018</a:t>
            </a:fld>
            <a:endParaRPr lang="en-US"/>
          </a:p>
        </p:txBody>
      </p:sp>
      <p:sp>
        <p:nvSpPr>
          <p:cNvPr id="5" name="Footer Placeholder 4"/>
          <p:cNvSpPr>
            <a:spLocks noGrp="1"/>
          </p:cNvSpPr>
          <p:nvPr>
            <p:ph type="ftr" sz="quarter" idx="11"/>
          </p:nvPr>
        </p:nvSpPr>
        <p:spPr/>
        <p:txBody>
          <a:bodyPr/>
          <a:lstStyle/>
          <a:p>
            <a:r>
              <a:rPr lang="en-US" smtClean="0"/>
              <a:t>Math 3621 -  Fall 2011</a:t>
            </a:r>
            <a:endParaRPr lang="en-US"/>
          </a:p>
        </p:txBody>
      </p:sp>
      <p:sp>
        <p:nvSpPr>
          <p:cNvPr id="6" name="Slide Number Placeholder 5"/>
          <p:cNvSpPr>
            <a:spLocks noGrp="1"/>
          </p:cNvSpPr>
          <p:nvPr>
            <p:ph type="sldNum" sz="quarter" idx="12"/>
          </p:nvPr>
        </p:nvSpPr>
        <p:spPr/>
        <p:txBody>
          <a:bodyPr/>
          <a:lstStyle/>
          <a:p>
            <a:fld id="{0AA36FB5-0778-4DBA-A3B4-CA5AA553ABA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098376-CDE8-4E14-A0C6-CF1812E79330}" type="datetime1">
              <a:rPr lang="en-US" smtClean="0"/>
              <a:t>3/16/2018</a:t>
            </a:fld>
            <a:endParaRPr lang="en-US"/>
          </a:p>
        </p:txBody>
      </p:sp>
      <p:sp>
        <p:nvSpPr>
          <p:cNvPr id="5" name="Footer Placeholder 4"/>
          <p:cNvSpPr>
            <a:spLocks noGrp="1"/>
          </p:cNvSpPr>
          <p:nvPr>
            <p:ph type="ftr" sz="quarter" idx="11"/>
          </p:nvPr>
        </p:nvSpPr>
        <p:spPr/>
        <p:txBody>
          <a:bodyPr/>
          <a:lstStyle/>
          <a:p>
            <a:r>
              <a:rPr lang="en-US" smtClean="0"/>
              <a:t>Math 3621 -  Fall 2011</a:t>
            </a:r>
            <a:endParaRPr lang="en-US"/>
          </a:p>
        </p:txBody>
      </p:sp>
      <p:sp>
        <p:nvSpPr>
          <p:cNvPr id="6" name="Slide Number Placeholder 5"/>
          <p:cNvSpPr>
            <a:spLocks noGrp="1"/>
          </p:cNvSpPr>
          <p:nvPr>
            <p:ph type="sldNum" sz="quarter" idx="12"/>
          </p:nvPr>
        </p:nvSpPr>
        <p:spPr/>
        <p:txBody>
          <a:bodyPr/>
          <a:lstStyle/>
          <a:p>
            <a:fld id="{0AA36FB5-0778-4DBA-A3B4-CA5AA553ABA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280C53-F6A9-4036-BB61-2F2744F74BA8}" type="datetime1">
              <a:rPr lang="en-US" smtClean="0"/>
              <a:t>3/16/2018</a:t>
            </a:fld>
            <a:endParaRPr lang="en-US"/>
          </a:p>
        </p:txBody>
      </p:sp>
      <p:sp>
        <p:nvSpPr>
          <p:cNvPr id="5" name="Footer Placeholder 4"/>
          <p:cNvSpPr>
            <a:spLocks noGrp="1"/>
          </p:cNvSpPr>
          <p:nvPr>
            <p:ph type="ftr" sz="quarter" idx="11"/>
          </p:nvPr>
        </p:nvSpPr>
        <p:spPr/>
        <p:txBody>
          <a:bodyPr/>
          <a:lstStyle/>
          <a:p>
            <a:r>
              <a:rPr lang="en-US" smtClean="0"/>
              <a:t>Math 3621 -  Fall 2011</a:t>
            </a:r>
            <a:endParaRPr lang="en-US"/>
          </a:p>
        </p:txBody>
      </p:sp>
      <p:sp>
        <p:nvSpPr>
          <p:cNvPr id="6" name="Slide Number Placeholder 5"/>
          <p:cNvSpPr>
            <a:spLocks noGrp="1"/>
          </p:cNvSpPr>
          <p:nvPr>
            <p:ph type="sldNum" sz="quarter" idx="12"/>
          </p:nvPr>
        </p:nvSpPr>
        <p:spPr/>
        <p:txBody>
          <a:bodyPr/>
          <a:lstStyle/>
          <a:p>
            <a:fld id="{0AA36FB5-0778-4DBA-A3B4-CA5AA553ABAE}"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D7A76C7-D7EC-43E5-BAB6-99AEBFA08F55}" type="datetime1">
              <a:rPr lang="en-US" smtClean="0"/>
              <a:t>3/16/2018</a:t>
            </a:fld>
            <a:endParaRPr lang="en-US"/>
          </a:p>
        </p:txBody>
      </p:sp>
      <p:sp>
        <p:nvSpPr>
          <p:cNvPr id="6" name="Footer Placeholder 5"/>
          <p:cNvSpPr>
            <a:spLocks noGrp="1"/>
          </p:cNvSpPr>
          <p:nvPr>
            <p:ph type="ftr" sz="quarter" idx="11"/>
          </p:nvPr>
        </p:nvSpPr>
        <p:spPr/>
        <p:txBody>
          <a:bodyPr/>
          <a:lstStyle/>
          <a:p>
            <a:r>
              <a:rPr lang="en-US" smtClean="0"/>
              <a:t>Math 3621 -  Fall 2011</a:t>
            </a:r>
            <a:endParaRPr lang="en-US"/>
          </a:p>
        </p:txBody>
      </p:sp>
      <p:sp>
        <p:nvSpPr>
          <p:cNvPr id="7" name="Slide Number Placeholder 6"/>
          <p:cNvSpPr>
            <a:spLocks noGrp="1"/>
          </p:cNvSpPr>
          <p:nvPr>
            <p:ph type="sldNum" sz="quarter" idx="12"/>
          </p:nvPr>
        </p:nvSpPr>
        <p:spPr/>
        <p:txBody>
          <a:bodyPr/>
          <a:lstStyle/>
          <a:p>
            <a:fld id="{0AA36FB5-0778-4DBA-A3B4-CA5AA553ABA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4B10E4C-CE1B-4CB1-9974-E56E1A2A9DEE}" type="datetime1">
              <a:rPr lang="en-US" smtClean="0"/>
              <a:t>3/16/2018</a:t>
            </a:fld>
            <a:endParaRPr lang="en-US"/>
          </a:p>
        </p:txBody>
      </p:sp>
      <p:sp>
        <p:nvSpPr>
          <p:cNvPr id="8" name="Footer Placeholder 7"/>
          <p:cNvSpPr>
            <a:spLocks noGrp="1"/>
          </p:cNvSpPr>
          <p:nvPr>
            <p:ph type="ftr" sz="quarter" idx="11"/>
          </p:nvPr>
        </p:nvSpPr>
        <p:spPr/>
        <p:txBody>
          <a:bodyPr/>
          <a:lstStyle/>
          <a:p>
            <a:r>
              <a:rPr lang="en-US" smtClean="0"/>
              <a:t>Math 3621 -  Fall 2011</a:t>
            </a:r>
            <a:endParaRPr lang="en-US"/>
          </a:p>
        </p:txBody>
      </p:sp>
      <p:sp>
        <p:nvSpPr>
          <p:cNvPr id="9" name="Slide Number Placeholder 8"/>
          <p:cNvSpPr>
            <a:spLocks noGrp="1"/>
          </p:cNvSpPr>
          <p:nvPr>
            <p:ph type="sldNum" sz="quarter" idx="12"/>
          </p:nvPr>
        </p:nvSpPr>
        <p:spPr/>
        <p:txBody>
          <a:bodyPr/>
          <a:lstStyle/>
          <a:p>
            <a:fld id="{0AA36FB5-0778-4DBA-A3B4-CA5AA553ABAE}"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59FC7D-60CA-49D4-84B4-476E6EC33D37}" type="datetime1">
              <a:rPr lang="en-US" smtClean="0"/>
              <a:t>3/16/2018</a:t>
            </a:fld>
            <a:endParaRPr lang="en-US"/>
          </a:p>
        </p:txBody>
      </p:sp>
      <p:sp>
        <p:nvSpPr>
          <p:cNvPr id="4" name="Footer Placeholder 3"/>
          <p:cNvSpPr>
            <a:spLocks noGrp="1"/>
          </p:cNvSpPr>
          <p:nvPr>
            <p:ph type="ftr" sz="quarter" idx="11"/>
          </p:nvPr>
        </p:nvSpPr>
        <p:spPr/>
        <p:txBody>
          <a:bodyPr/>
          <a:lstStyle/>
          <a:p>
            <a:r>
              <a:rPr lang="en-US" smtClean="0"/>
              <a:t>Math 3621 -  Fall 2011</a:t>
            </a:r>
            <a:endParaRPr lang="en-US"/>
          </a:p>
        </p:txBody>
      </p:sp>
      <p:sp>
        <p:nvSpPr>
          <p:cNvPr id="5" name="Slide Number Placeholder 4"/>
          <p:cNvSpPr>
            <a:spLocks noGrp="1"/>
          </p:cNvSpPr>
          <p:nvPr>
            <p:ph type="sldNum" sz="quarter" idx="12"/>
          </p:nvPr>
        </p:nvSpPr>
        <p:spPr/>
        <p:txBody>
          <a:bodyPr/>
          <a:lstStyle/>
          <a:p>
            <a:fld id="{0AA36FB5-0778-4DBA-A3B4-CA5AA553ABA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57710E-DCB3-4F7B-B16E-63D85435C0DE}" type="datetime1">
              <a:rPr lang="en-US" smtClean="0"/>
              <a:t>3/16/2018</a:t>
            </a:fld>
            <a:endParaRPr lang="en-US"/>
          </a:p>
        </p:txBody>
      </p:sp>
      <p:sp>
        <p:nvSpPr>
          <p:cNvPr id="3" name="Footer Placeholder 2"/>
          <p:cNvSpPr>
            <a:spLocks noGrp="1"/>
          </p:cNvSpPr>
          <p:nvPr>
            <p:ph type="ftr" sz="quarter" idx="11"/>
          </p:nvPr>
        </p:nvSpPr>
        <p:spPr/>
        <p:txBody>
          <a:bodyPr/>
          <a:lstStyle/>
          <a:p>
            <a:r>
              <a:rPr lang="en-US" smtClean="0"/>
              <a:t>Math 3621 -  Fall 2011</a:t>
            </a:r>
            <a:endParaRPr lang="en-US"/>
          </a:p>
        </p:txBody>
      </p:sp>
      <p:sp>
        <p:nvSpPr>
          <p:cNvPr id="4" name="Slide Number Placeholder 3"/>
          <p:cNvSpPr>
            <a:spLocks noGrp="1"/>
          </p:cNvSpPr>
          <p:nvPr>
            <p:ph type="sldNum" sz="quarter" idx="12"/>
          </p:nvPr>
        </p:nvSpPr>
        <p:spPr/>
        <p:txBody>
          <a:bodyPr/>
          <a:lstStyle/>
          <a:p>
            <a:fld id="{0AA36FB5-0778-4DBA-A3B4-CA5AA553ABA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CFEBC3-A354-4E42-8E88-C27592D84F24}" type="datetime1">
              <a:rPr lang="en-US" smtClean="0"/>
              <a:t>3/16/2018</a:t>
            </a:fld>
            <a:endParaRPr lang="en-US"/>
          </a:p>
        </p:txBody>
      </p:sp>
      <p:sp>
        <p:nvSpPr>
          <p:cNvPr id="6" name="Footer Placeholder 5"/>
          <p:cNvSpPr>
            <a:spLocks noGrp="1"/>
          </p:cNvSpPr>
          <p:nvPr>
            <p:ph type="ftr" sz="quarter" idx="11"/>
          </p:nvPr>
        </p:nvSpPr>
        <p:spPr/>
        <p:txBody>
          <a:bodyPr/>
          <a:lstStyle/>
          <a:p>
            <a:r>
              <a:rPr lang="en-US" smtClean="0"/>
              <a:t>Math 3621 -  Fall 2011</a:t>
            </a:r>
            <a:endParaRPr lang="en-US"/>
          </a:p>
        </p:txBody>
      </p:sp>
      <p:sp>
        <p:nvSpPr>
          <p:cNvPr id="7" name="Slide Number Placeholder 6"/>
          <p:cNvSpPr>
            <a:spLocks noGrp="1"/>
          </p:cNvSpPr>
          <p:nvPr>
            <p:ph type="sldNum" sz="quarter" idx="12"/>
          </p:nvPr>
        </p:nvSpPr>
        <p:spPr/>
        <p:txBody>
          <a:bodyPr/>
          <a:lstStyle/>
          <a:p>
            <a:fld id="{0AA36FB5-0778-4DBA-A3B4-CA5AA553ABAE}"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7519D4-1F90-453D-A1A2-93CE80F29D41}" type="datetime1">
              <a:rPr lang="en-US" smtClean="0"/>
              <a:t>3/16/2018</a:t>
            </a:fld>
            <a:endParaRPr lang="en-US"/>
          </a:p>
        </p:txBody>
      </p:sp>
      <p:sp>
        <p:nvSpPr>
          <p:cNvPr id="6" name="Footer Placeholder 5"/>
          <p:cNvSpPr>
            <a:spLocks noGrp="1"/>
          </p:cNvSpPr>
          <p:nvPr>
            <p:ph type="ftr" sz="quarter" idx="11"/>
          </p:nvPr>
        </p:nvSpPr>
        <p:spPr/>
        <p:txBody>
          <a:bodyPr/>
          <a:lstStyle/>
          <a:p>
            <a:r>
              <a:rPr lang="en-US" smtClean="0"/>
              <a:t>Math 3621 -  Fall 2011</a:t>
            </a:r>
            <a:endParaRPr lang="en-US"/>
          </a:p>
        </p:txBody>
      </p:sp>
      <p:sp>
        <p:nvSpPr>
          <p:cNvPr id="7" name="Slide Number Placeholder 6"/>
          <p:cNvSpPr>
            <a:spLocks noGrp="1"/>
          </p:cNvSpPr>
          <p:nvPr>
            <p:ph type="sldNum" sz="quarter" idx="12"/>
          </p:nvPr>
        </p:nvSpPr>
        <p:spPr/>
        <p:txBody>
          <a:bodyPr/>
          <a:lstStyle/>
          <a:p>
            <a:fld id="{0AA36FB5-0778-4DBA-A3B4-CA5AA553ABA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94154023-675C-4B92-A7B1-B7A34717EF06}" type="datetime1">
              <a:rPr lang="en-US" smtClean="0"/>
              <a:t>3/16/2018</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r>
              <a:rPr lang="en-US" smtClean="0"/>
              <a:t>Math 3621 -  Fall 2011</a:t>
            </a:r>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AA36FB5-0778-4DBA-A3B4-CA5AA553ABA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cap="none" dirty="0" smtClean="0"/>
              <a:t>Understanding Behavioral Economics to be Better Actuaries</a:t>
            </a:r>
            <a:endParaRPr lang="en-US" cap="none" dirty="0"/>
          </a:p>
        </p:txBody>
      </p:sp>
      <p:sp>
        <p:nvSpPr>
          <p:cNvPr id="3" name="Subtitle 2"/>
          <p:cNvSpPr>
            <a:spLocks noGrp="1"/>
          </p:cNvSpPr>
          <p:nvPr>
            <p:ph type="subTitle" idx="1"/>
          </p:nvPr>
        </p:nvSpPr>
        <p:spPr/>
        <p:txBody>
          <a:bodyPr/>
          <a:lstStyle/>
          <a:p>
            <a:r>
              <a:rPr lang="en-US" dirty="0" smtClean="0"/>
              <a:t>Brian Hartman, PhD, ASA</a:t>
            </a:r>
          </a:p>
        </p:txBody>
      </p:sp>
    </p:spTree>
    <p:extLst>
      <p:ext uri="{BB962C8B-B14F-4D97-AF65-F5344CB8AC3E}">
        <p14:creationId xmlns:p14="http://schemas.microsoft.com/office/powerpoint/2010/main" val="25912967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Bat and Ball</a:t>
            </a:r>
            <a:endParaRPr lang="en-US" dirty="0"/>
          </a:p>
        </p:txBody>
      </p:sp>
      <p:sp>
        <p:nvSpPr>
          <p:cNvPr id="3" name="Content Placeholder 2"/>
          <p:cNvSpPr>
            <a:spLocks noGrp="1"/>
          </p:cNvSpPr>
          <p:nvPr>
            <p:ph idx="1"/>
          </p:nvPr>
        </p:nvSpPr>
        <p:spPr/>
        <p:txBody>
          <a:bodyPr/>
          <a:lstStyle/>
          <a:p>
            <a:r>
              <a:rPr lang="en-US" dirty="0" smtClean="0"/>
              <a:t>A bat and ball cost $1.10.</a:t>
            </a:r>
          </a:p>
          <a:p>
            <a:r>
              <a:rPr lang="en-US" dirty="0" smtClean="0"/>
              <a:t>The bat costs $1.00 more than the ball.</a:t>
            </a:r>
          </a:p>
          <a:p>
            <a:r>
              <a:rPr lang="en-US" dirty="0" smtClean="0"/>
              <a:t>How much does the ball cost?</a:t>
            </a:r>
          </a:p>
        </p:txBody>
      </p:sp>
      <p:sp>
        <p:nvSpPr>
          <p:cNvPr id="4" name="Slide Number Placeholder 3"/>
          <p:cNvSpPr>
            <a:spLocks noGrp="1"/>
          </p:cNvSpPr>
          <p:nvPr>
            <p:ph type="sldNum" sz="quarter" idx="12"/>
          </p:nvPr>
        </p:nvSpPr>
        <p:spPr/>
        <p:txBody>
          <a:bodyPr/>
          <a:lstStyle/>
          <a:p>
            <a:fld id="{0AA36FB5-0778-4DBA-A3B4-CA5AA553ABAE}" type="slidenum">
              <a:rPr lang="en-US" smtClean="0"/>
              <a:t>10</a:t>
            </a:fld>
            <a:endParaRPr lang="en-US"/>
          </a:p>
        </p:txBody>
      </p:sp>
    </p:spTree>
    <p:extLst>
      <p:ext uri="{BB962C8B-B14F-4D97-AF65-F5344CB8AC3E}">
        <p14:creationId xmlns:p14="http://schemas.microsoft.com/office/powerpoint/2010/main" val="5074538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Kidney Cancer</a:t>
            </a:r>
            <a:endParaRPr lang="en-US" dirty="0"/>
          </a:p>
        </p:txBody>
      </p:sp>
      <p:sp>
        <p:nvSpPr>
          <p:cNvPr id="3" name="Content Placeholder 2"/>
          <p:cNvSpPr>
            <a:spLocks noGrp="1"/>
          </p:cNvSpPr>
          <p:nvPr>
            <p:ph idx="1"/>
          </p:nvPr>
        </p:nvSpPr>
        <p:spPr/>
        <p:txBody>
          <a:bodyPr/>
          <a:lstStyle/>
          <a:p>
            <a:r>
              <a:rPr lang="en-US" dirty="0" smtClean="0"/>
              <a:t>A study of the incidence of kidney cancer in the 3,141 counties of the United States reveals a remarkable pattern. The counties in which the incidence of kidney cancer is lowest are mostly rural, sparsely populated, and located in traditionally Republican states in the Midwest, the South, and the West. Why is that?</a:t>
            </a:r>
            <a:endParaRPr lang="en-US" dirty="0"/>
          </a:p>
        </p:txBody>
      </p:sp>
      <p:sp>
        <p:nvSpPr>
          <p:cNvPr id="4" name="Slide Number Placeholder 3"/>
          <p:cNvSpPr>
            <a:spLocks noGrp="1"/>
          </p:cNvSpPr>
          <p:nvPr>
            <p:ph type="sldNum" sz="quarter" idx="12"/>
          </p:nvPr>
        </p:nvSpPr>
        <p:spPr/>
        <p:txBody>
          <a:bodyPr/>
          <a:lstStyle/>
          <a:p>
            <a:fld id="{0AA36FB5-0778-4DBA-A3B4-CA5AA553ABAE}" type="slidenum">
              <a:rPr lang="en-US" smtClean="0"/>
              <a:t>11</a:t>
            </a:fld>
            <a:endParaRPr lang="en-US"/>
          </a:p>
        </p:txBody>
      </p:sp>
    </p:spTree>
    <p:extLst>
      <p:ext uri="{BB962C8B-B14F-4D97-AF65-F5344CB8AC3E}">
        <p14:creationId xmlns:p14="http://schemas.microsoft.com/office/powerpoint/2010/main" val="20506917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Kidney Cancer</a:t>
            </a:r>
            <a:endParaRPr lang="en-US" dirty="0"/>
          </a:p>
        </p:txBody>
      </p:sp>
      <p:sp>
        <p:nvSpPr>
          <p:cNvPr id="3" name="Content Placeholder 2"/>
          <p:cNvSpPr>
            <a:spLocks noGrp="1"/>
          </p:cNvSpPr>
          <p:nvPr>
            <p:ph idx="1"/>
          </p:nvPr>
        </p:nvSpPr>
        <p:spPr/>
        <p:txBody>
          <a:bodyPr/>
          <a:lstStyle/>
          <a:p>
            <a:r>
              <a:rPr lang="en-US" dirty="0"/>
              <a:t>The counties in which the incidence of kidney cancer is </a:t>
            </a:r>
            <a:r>
              <a:rPr lang="en-US" dirty="0" smtClean="0"/>
              <a:t>highest are </a:t>
            </a:r>
            <a:r>
              <a:rPr lang="en-US" dirty="0"/>
              <a:t>mostly rural, sparsely populated, and located in traditionally Republican states in the Midwest, the South, and the West. Why is that</a:t>
            </a:r>
            <a:r>
              <a:rPr lang="en-US" dirty="0" smtClean="0"/>
              <a:t>?</a:t>
            </a:r>
            <a:endParaRPr lang="en-US" dirty="0"/>
          </a:p>
        </p:txBody>
      </p:sp>
      <p:sp>
        <p:nvSpPr>
          <p:cNvPr id="4" name="Slide Number Placeholder 3"/>
          <p:cNvSpPr>
            <a:spLocks noGrp="1"/>
          </p:cNvSpPr>
          <p:nvPr>
            <p:ph type="sldNum" sz="quarter" idx="12"/>
          </p:nvPr>
        </p:nvSpPr>
        <p:spPr/>
        <p:txBody>
          <a:bodyPr/>
          <a:lstStyle/>
          <a:p>
            <a:fld id="{0AA36FB5-0778-4DBA-A3B4-CA5AA553ABAE}" type="slidenum">
              <a:rPr lang="en-US" smtClean="0"/>
              <a:t>12</a:t>
            </a:fld>
            <a:endParaRPr lang="en-US"/>
          </a:p>
        </p:txBody>
      </p:sp>
    </p:spTree>
    <p:extLst>
      <p:ext uri="{BB962C8B-B14F-4D97-AF65-F5344CB8AC3E}">
        <p14:creationId xmlns:p14="http://schemas.microsoft.com/office/powerpoint/2010/main" val="2558130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Kidney Cancer</a:t>
            </a:r>
            <a:endParaRPr lang="en-US" dirty="0"/>
          </a:p>
        </p:txBody>
      </p:sp>
      <p:sp>
        <p:nvSpPr>
          <p:cNvPr id="3" name="Content Placeholder 2"/>
          <p:cNvSpPr>
            <a:spLocks noGrp="1"/>
          </p:cNvSpPr>
          <p:nvPr>
            <p:ph idx="1"/>
          </p:nvPr>
        </p:nvSpPr>
        <p:spPr/>
        <p:txBody>
          <a:bodyPr/>
          <a:lstStyle/>
          <a:p>
            <a:r>
              <a:rPr lang="en-US" dirty="0" smtClean="0"/>
              <a:t>This effect is known as the law of small numbers.</a:t>
            </a:r>
          </a:p>
          <a:p>
            <a:r>
              <a:rPr lang="en-US" dirty="0" smtClean="0"/>
              <a:t>Extreme statistics are more likely to occur by chance in small sample sizes.</a:t>
            </a:r>
          </a:p>
          <a:p>
            <a:r>
              <a:rPr lang="en-US" dirty="0" smtClean="0"/>
              <a:t>This is the contrapositive of the law of large numbers we always talk about.</a:t>
            </a:r>
            <a:endParaRPr lang="en-US" dirty="0"/>
          </a:p>
        </p:txBody>
      </p:sp>
      <p:sp>
        <p:nvSpPr>
          <p:cNvPr id="4" name="Slide Number Placeholder 3"/>
          <p:cNvSpPr>
            <a:spLocks noGrp="1"/>
          </p:cNvSpPr>
          <p:nvPr>
            <p:ph type="sldNum" sz="quarter" idx="12"/>
          </p:nvPr>
        </p:nvSpPr>
        <p:spPr/>
        <p:txBody>
          <a:bodyPr/>
          <a:lstStyle/>
          <a:p>
            <a:fld id="{0AA36FB5-0778-4DBA-A3B4-CA5AA553ABAE}" type="slidenum">
              <a:rPr lang="en-US" smtClean="0"/>
              <a:t>13</a:t>
            </a:fld>
            <a:endParaRPr lang="en-US"/>
          </a:p>
        </p:txBody>
      </p:sp>
    </p:spTree>
    <p:extLst>
      <p:ext uri="{BB962C8B-B14F-4D97-AF65-F5344CB8AC3E}">
        <p14:creationId xmlns:p14="http://schemas.microsoft.com/office/powerpoint/2010/main" val="16194107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Kidney Cancer</a:t>
            </a:r>
            <a:endParaRPr lang="en-US" dirty="0"/>
          </a:p>
        </p:txBody>
      </p:sp>
      <p:sp>
        <p:nvSpPr>
          <p:cNvPr id="3" name="Content Placeholder 2"/>
          <p:cNvSpPr>
            <a:spLocks noGrp="1"/>
          </p:cNvSpPr>
          <p:nvPr>
            <p:ph idx="1"/>
          </p:nvPr>
        </p:nvSpPr>
        <p:spPr/>
        <p:txBody>
          <a:bodyPr/>
          <a:lstStyle/>
          <a:p>
            <a:r>
              <a:rPr lang="en-US" dirty="0" smtClean="0"/>
              <a:t>An essay by </a:t>
            </a:r>
            <a:r>
              <a:rPr lang="en-US" dirty="0" err="1" smtClean="0"/>
              <a:t>Wainer</a:t>
            </a:r>
            <a:r>
              <a:rPr lang="en-US" dirty="0" smtClean="0"/>
              <a:t> and </a:t>
            </a:r>
            <a:r>
              <a:rPr lang="en-US" dirty="0" err="1" smtClean="0"/>
              <a:t>Zwerling</a:t>
            </a:r>
            <a:r>
              <a:rPr lang="en-US" dirty="0" smtClean="0"/>
              <a:t> focused on a large investment, $1.7 billion, by the Gates Foundation as a follow-up to findings on the characteristics of the best schools.</a:t>
            </a:r>
          </a:p>
          <a:p>
            <a:r>
              <a:rPr lang="en-US" dirty="0" smtClean="0"/>
              <a:t>One of the conclusions of the research is that the best schools are often small.</a:t>
            </a:r>
          </a:p>
          <a:p>
            <a:r>
              <a:rPr lang="en-US" dirty="0" smtClean="0"/>
              <a:t>Knowing what you learned from the last example, the worst schools were also often small. </a:t>
            </a:r>
          </a:p>
          <a:p>
            <a:r>
              <a:rPr lang="en-US" dirty="0" smtClean="0"/>
              <a:t>Using a proper analysis, it seems that the big schools are actually better.</a:t>
            </a:r>
            <a:endParaRPr lang="en-US" dirty="0"/>
          </a:p>
        </p:txBody>
      </p:sp>
      <p:sp>
        <p:nvSpPr>
          <p:cNvPr id="4" name="Slide Number Placeholder 3"/>
          <p:cNvSpPr>
            <a:spLocks noGrp="1"/>
          </p:cNvSpPr>
          <p:nvPr>
            <p:ph type="sldNum" sz="quarter" idx="12"/>
          </p:nvPr>
        </p:nvSpPr>
        <p:spPr/>
        <p:txBody>
          <a:bodyPr/>
          <a:lstStyle/>
          <a:p>
            <a:fld id="{0AA36FB5-0778-4DBA-A3B4-CA5AA553ABAE}" type="slidenum">
              <a:rPr lang="en-US" smtClean="0"/>
              <a:t>14</a:t>
            </a:fld>
            <a:endParaRPr lang="en-US"/>
          </a:p>
        </p:txBody>
      </p:sp>
    </p:spTree>
    <p:extLst>
      <p:ext uri="{BB962C8B-B14F-4D97-AF65-F5344CB8AC3E}">
        <p14:creationId xmlns:p14="http://schemas.microsoft.com/office/powerpoint/2010/main" val="32963871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Taxis</a:t>
            </a:r>
            <a:endParaRPr lang="en-US" dirty="0"/>
          </a:p>
        </p:txBody>
      </p:sp>
      <p:sp>
        <p:nvSpPr>
          <p:cNvPr id="3" name="Content Placeholder 2"/>
          <p:cNvSpPr>
            <a:spLocks noGrp="1"/>
          </p:cNvSpPr>
          <p:nvPr>
            <p:ph idx="1"/>
          </p:nvPr>
        </p:nvSpPr>
        <p:spPr/>
        <p:txBody>
          <a:bodyPr/>
          <a:lstStyle/>
          <a:p>
            <a:r>
              <a:rPr lang="en-US" dirty="0" smtClean="0"/>
              <a:t>There are two cab companies in the city, blue and green. One cab was involved in a hit and run. A witness identified the cab as a blue cab. Is it more likely that the cab was blue or green?</a:t>
            </a:r>
          </a:p>
          <a:p>
            <a:r>
              <a:rPr lang="en-US" dirty="0" smtClean="0"/>
              <a:t>The court did a study and found that witnesses under those conditions can correctly identify the cab color 80% of the time. </a:t>
            </a:r>
            <a:r>
              <a:rPr lang="en-US" dirty="0"/>
              <a:t>Is it more likely that the cab was blue or green?</a:t>
            </a:r>
            <a:endParaRPr lang="en-US" dirty="0" smtClean="0"/>
          </a:p>
          <a:p>
            <a:r>
              <a:rPr lang="en-US" dirty="0" smtClean="0"/>
              <a:t>What other information would you like to have?</a:t>
            </a:r>
          </a:p>
          <a:p>
            <a:r>
              <a:rPr lang="en-US" dirty="0" smtClean="0"/>
              <a:t>15% of the cabs in the city are blue. </a:t>
            </a:r>
            <a:r>
              <a:rPr lang="en-US" dirty="0"/>
              <a:t>Is it more likely that the cab was blue or green?</a:t>
            </a:r>
            <a:endParaRPr lang="en-US" dirty="0" smtClean="0"/>
          </a:p>
          <a:p>
            <a:endParaRPr lang="en-US" dirty="0"/>
          </a:p>
        </p:txBody>
      </p:sp>
      <p:sp>
        <p:nvSpPr>
          <p:cNvPr id="4" name="Slide Number Placeholder 3"/>
          <p:cNvSpPr>
            <a:spLocks noGrp="1"/>
          </p:cNvSpPr>
          <p:nvPr>
            <p:ph type="sldNum" sz="quarter" idx="12"/>
          </p:nvPr>
        </p:nvSpPr>
        <p:spPr/>
        <p:txBody>
          <a:bodyPr/>
          <a:lstStyle/>
          <a:p>
            <a:fld id="{0AA36FB5-0778-4DBA-A3B4-CA5AA553ABAE}" type="slidenum">
              <a:rPr lang="en-US" smtClean="0"/>
              <a:t>15</a:t>
            </a:fld>
            <a:endParaRPr lang="en-US"/>
          </a:p>
        </p:txBody>
      </p:sp>
    </p:spTree>
    <p:extLst>
      <p:ext uri="{BB962C8B-B14F-4D97-AF65-F5344CB8AC3E}">
        <p14:creationId xmlns:p14="http://schemas.microsoft.com/office/powerpoint/2010/main" val="25563858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Taxis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With all the information and material from exam P (Bayes’ Rule) we can show that the probability is:</a:t>
                </a:r>
              </a:p>
              <a:p>
                <a:pPr marL="0" indent="0">
                  <a:lnSpc>
                    <a:spcPct val="150000"/>
                  </a:lnSpc>
                  <a:buNone/>
                </a:pPr>
                <a14:m>
                  <m:oMathPara xmlns:m="http://schemas.openxmlformats.org/officeDocument/2006/math">
                    <m:oMathParaPr>
                      <m:jc m:val="centerGroup"/>
                    </m:oMathParaPr>
                    <m:oMath xmlns:m="http://schemas.openxmlformats.org/officeDocument/2006/math">
                      <m:r>
                        <a:rPr lang="en-US" b="0" i="1" smtClean="0">
                          <a:latin typeface="Cambria Math"/>
                        </a:rPr>
                        <m:t>𝑃</m:t>
                      </m:r>
                      <m:d>
                        <m:dPr>
                          <m:ctrlPr>
                            <a:rPr lang="en-US" b="0" i="1" smtClean="0">
                              <a:latin typeface="Cambria Math" panose="02040503050406030204" pitchFamily="18" charset="0"/>
                            </a:rPr>
                          </m:ctrlPr>
                        </m:dPr>
                        <m:e>
                          <m:r>
                            <a:rPr lang="en-US" b="0" i="1" smtClean="0">
                              <a:latin typeface="Cambria Math"/>
                            </a:rPr>
                            <m:t>𝐵</m:t>
                          </m:r>
                        </m:e>
                        <m:e>
                          <m:r>
                            <a:rPr lang="en-US" b="0" i="1" smtClean="0">
                              <a:latin typeface="Cambria Math"/>
                            </a:rPr>
                            <m:t>𝑊</m:t>
                          </m:r>
                        </m:e>
                      </m:d>
                      <m:r>
                        <a:rPr lang="en-US" b="0" i="1" smtClean="0">
                          <a:latin typeface="Cambria Math"/>
                        </a:rPr>
                        <m:t>=</m:t>
                      </m:r>
                      <m:f>
                        <m:fPr>
                          <m:ctrlPr>
                            <a:rPr lang="en-US" b="0" i="1" smtClean="0">
                              <a:latin typeface="Cambria Math" panose="02040503050406030204" pitchFamily="18" charset="0"/>
                            </a:rPr>
                          </m:ctrlPr>
                        </m:fPr>
                        <m:num>
                          <m:r>
                            <a:rPr lang="en-US" b="0" i="1" smtClean="0">
                              <a:latin typeface="Cambria Math"/>
                            </a:rPr>
                            <m:t>𝑃</m:t>
                          </m:r>
                          <m:d>
                            <m:dPr>
                              <m:ctrlPr>
                                <a:rPr lang="en-US" b="0" i="1" smtClean="0">
                                  <a:latin typeface="Cambria Math" panose="02040503050406030204" pitchFamily="18" charset="0"/>
                                </a:rPr>
                              </m:ctrlPr>
                            </m:dPr>
                            <m:e>
                              <m:r>
                                <a:rPr lang="en-US" b="0" i="1" smtClean="0">
                                  <a:latin typeface="Cambria Math"/>
                                </a:rPr>
                                <m:t>𝑊</m:t>
                              </m:r>
                            </m:e>
                            <m:e>
                              <m:r>
                                <a:rPr lang="en-US" b="0" i="1" smtClean="0">
                                  <a:latin typeface="Cambria Math"/>
                                </a:rPr>
                                <m:t>𝐵</m:t>
                              </m:r>
                            </m:e>
                          </m:d>
                          <m:r>
                            <a:rPr lang="en-US" b="0" i="1" smtClean="0">
                              <a:latin typeface="Cambria Math"/>
                            </a:rPr>
                            <m:t>𝑃</m:t>
                          </m:r>
                          <m:d>
                            <m:dPr>
                              <m:ctrlPr>
                                <a:rPr lang="en-US" b="0" i="1" smtClean="0">
                                  <a:latin typeface="Cambria Math" panose="02040503050406030204" pitchFamily="18" charset="0"/>
                                </a:rPr>
                              </m:ctrlPr>
                            </m:dPr>
                            <m:e>
                              <m:r>
                                <a:rPr lang="en-US" b="0" i="1" smtClean="0">
                                  <a:latin typeface="Cambria Math"/>
                                </a:rPr>
                                <m:t>𝐵</m:t>
                              </m:r>
                            </m:e>
                          </m:d>
                        </m:num>
                        <m:den>
                          <m:r>
                            <a:rPr lang="en-US" i="1">
                              <a:latin typeface="Cambria Math"/>
                            </a:rPr>
                            <m:t>𝑃</m:t>
                          </m:r>
                          <m:d>
                            <m:dPr>
                              <m:ctrlPr>
                                <a:rPr lang="en-US" i="1">
                                  <a:latin typeface="Cambria Math" panose="02040503050406030204" pitchFamily="18" charset="0"/>
                                </a:rPr>
                              </m:ctrlPr>
                            </m:dPr>
                            <m:e>
                              <m:r>
                                <a:rPr lang="en-US" i="1">
                                  <a:latin typeface="Cambria Math"/>
                                </a:rPr>
                                <m:t>𝑊</m:t>
                              </m:r>
                            </m:e>
                            <m:e>
                              <m:r>
                                <a:rPr lang="en-US" i="1">
                                  <a:latin typeface="Cambria Math"/>
                                </a:rPr>
                                <m:t>𝐵</m:t>
                              </m:r>
                            </m:e>
                          </m:d>
                          <m:r>
                            <a:rPr lang="en-US" i="1">
                              <a:latin typeface="Cambria Math"/>
                            </a:rPr>
                            <m:t>𝑃</m:t>
                          </m:r>
                          <m:d>
                            <m:dPr>
                              <m:ctrlPr>
                                <a:rPr lang="en-US" i="1">
                                  <a:latin typeface="Cambria Math" panose="02040503050406030204" pitchFamily="18" charset="0"/>
                                </a:rPr>
                              </m:ctrlPr>
                            </m:dPr>
                            <m:e>
                              <m:r>
                                <a:rPr lang="en-US" i="1">
                                  <a:latin typeface="Cambria Math"/>
                                </a:rPr>
                                <m:t>𝐵</m:t>
                              </m:r>
                            </m:e>
                          </m:d>
                          <m:r>
                            <a:rPr lang="en-US" b="0" i="1" smtClean="0">
                              <a:latin typeface="Cambria Math"/>
                            </a:rPr>
                            <m:t>+</m:t>
                          </m:r>
                          <m:r>
                            <a:rPr lang="en-US" i="1">
                              <a:latin typeface="Cambria Math"/>
                            </a:rPr>
                            <m:t>𝑃</m:t>
                          </m:r>
                          <m:d>
                            <m:dPr>
                              <m:ctrlPr>
                                <a:rPr lang="en-US" i="1">
                                  <a:latin typeface="Cambria Math" panose="02040503050406030204" pitchFamily="18" charset="0"/>
                                </a:rPr>
                              </m:ctrlPr>
                            </m:dPr>
                            <m:e>
                              <m:r>
                                <a:rPr lang="en-US" i="1">
                                  <a:latin typeface="Cambria Math"/>
                                </a:rPr>
                                <m:t>𝑊</m:t>
                              </m:r>
                            </m:e>
                            <m:e>
                              <m:sSup>
                                <m:sSupPr>
                                  <m:ctrlPr>
                                    <a:rPr lang="en-US" b="0" i="1" smtClean="0">
                                      <a:latin typeface="Cambria Math" panose="02040503050406030204" pitchFamily="18" charset="0"/>
                                    </a:rPr>
                                  </m:ctrlPr>
                                </m:sSupPr>
                                <m:e>
                                  <m:r>
                                    <a:rPr lang="en-US" i="1">
                                      <a:latin typeface="Cambria Math"/>
                                    </a:rPr>
                                    <m:t>𝐵</m:t>
                                  </m:r>
                                </m:e>
                                <m:sup>
                                  <m:r>
                                    <a:rPr lang="en-US" b="0" i="1" smtClean="0">
                                      <a:latin typeface="Cambria Math"/>
                                    </a:rPr>
                                    <m:t>𝐶</m:t>
                                  </m:r>
                                </m:sup>
                              </m:sSup>
                            </m:e>
                          </m:d>
                          <m:r>
                            <a:rPr lang="en-US" i="1">
                              <a:latin typeface="Cambria Math"/>
                            </a:rPr>
                            <m:t>𝑃</m:t>
                          </m:r>
                          <m:d>
                            <m:dPr>
                              <m:ctrlPr>
                                <a:rPr lang="en-US" i="1">
                                  <a:latin typeface="Cambria Math" panose="02040503050406030204" pitchFamily="18" charset="0"/>
                                </a:rPr>
                              </m:ctrlPr>
                            </m:dPr>
                            <m:e>
                              <m:sSup>
                                <m:sSupPr>
                                  <m:ctrlPr>
                                    <a:rPr lang="en-US" b="0" i="1" smtClean="0">
                                      <a:latin typeface="Cambria Math" panose="02040503050406030204" pitchFamily="18" charset="0"/>
                                    </a:rPr>
                                  </m:ctrlPr>
                                </m:sSupPr>
                                <m:e>
                                  <m:r>
                                    <a:rPr lang="en-US" i="1">
                                      <a:latin typeface="Cambria Math"/>
                                    </a:rPr>
                                    <m:t>𝐵</m:t>
                                  </m:r>
                                </m:e>
                                <m:sup>
                                  <m:r>
                                    <a:rPr lang="en-US" b="0" i="1" smtClean="0">
                                      <a:latin typeface="Cambria Math"/>
                                    </a:rPr>
                                    <m:t>𝐶</m:t>
                                  </m:r>
                                </m:sup>
                              </m:sSup>
                            </m:e>
                          </m:d>
                        </m:den>
                      </m:f>
                    </m:oMath>
                  </m:oMathPara>
                </a14:m>
                <a:endParaRPr lang="en-US" dirty="0" smtClean="0"/>
              </a:p>
              <a:p>
                <a:pPr marL="0" indent="0">
                  <a:lnSpc>
                    <a:spcPct val="150000"/>
                  </a:lnSpc>
                  <a:buNone/>
                </a:pPr>
                <a14:m>
                  <m:oMathPara xmlns:m="http://schemas.openxmlformats.org/officeDocument/2006/math">
                    <m:oMathParaPr>
                      <m:jc m:val="centerGroup"/>
                    </m:oMathParaPr>
                    <m:oMath xmlns:m="http://schemas.openxmlformats.org/officeDocument/2006/math">
                      <m:r>
                        <a:rPr lang="en-US" b="0" i="1" smtClean="0">
                          <a:latin typeface="Cambria Math"/>
                        </a:rPr>
                        <m:t>=</m:t>
                      </m:r>
                      <m:f>
                        <m:fPr>
                          <m:ctrlPr>
                            <a:rPr lang="en-US" b="0" i="1" smtClean="0">
                              <a:latin typeface="Cambria Math" panose="02040503050406030204" pitchFamily="18" charset="0"/>
                            </a:rPr>
                          </m:ctrlPr>
                        </m:fPr>
                        <m:num>
                          <m:r>
                            <a:rPr lang="en-US" b="0" i="1" smtClean="0">
                              <a:latin typeface="Cambria Math"/>
                            </a:rPr>
                            <m:t>0.80∗0.15</m:t>
                          </m:r>
                        </m:num>
                        <m:den>
                          <m:d>
                            <m:dPr>
                              <m:ctrlPr>
                                <a:rPr lang="en-US" b="0" i="1" smtClean="0">
                                  <a:latin typeface="Cambria Math" panose="02040503050406030204" pitchFamily="18" charset="0"/>
                                </a:rPr>
                              </m:ctrlPr>
                            </m:dPr>
                            <m:e>
                              <m:r>
                                <a:rPr lang="en-US" b="0" i="1" smtClean="0">
                                  <a:latin typeface="Cambria Math"/>
                                </a:rPr>
                                <m:t>0.80∗0.15</m:t>
                              </m:r>
                            </m:e>
                          </m:d>
                          <m:r>
                            <a:rPr lang="en-US" b="0" i="1" smtClean="0">
                              <a:latin typeface="Cambria Math"/>
                            </a:rPr>
                            <m:t>+</m:t>
                          </m:r>
                          <m:d>
                            <m:dPr>
                              <m:ctrlPr>
                                <a:rPr lang="en-US" b="0" i="1" smtClean="0">
                                  <a:latin typeface="Cambria Math" panose="02040503050406030204" pitchFamily="18" charset="0"/>
                                </a:rPr>
                              </m:ctrlPr>
                            </m:dPr>
                            <m:e>
                              <m:r>
                                <a:rPr lang="en-US" b="0" i="1" smtClean="0">
                                  <a:latin typeface="Cambria Math"/>
                                </a:rPr>
                                <m:t>0.20∗0.85</m:t>
                              </m:r>
                            </m:e>
                          </m:d>
                        </m:den>
                      </m:f>
                      <m:r>
                        <a:rPr lang="en-US" b="0" i="1" smtClean="0">
                          <a:latin typeface="Cambria Math"/>
                        </a:rPr>
                        <m:t>=0.34</m:t>
                      </m:r>
                    </m:oMath>
                  </m:oMathPara>
                </a14:m>
                <a:endParaRPr lang="en-US" dirty="0" smtClean="0"/>
              </a:p>
              <a:p>
                <a:pPr marL="0" indent="0">
                  <a:lnSpc>
                    <a:spcPct val="150000"/>
                  </a:lnSpc>
                  <a:buNone/>
                </a:pPr>
                <a:r>
                  <a:rPr lang="en-US" dirty="0"/>
                  <a:t> </a:t>
                </a:r>
                <a:r>
                  <a:rPr lang="en-US" dirty="0" smtClean="0"/>
                  <a:t>where </a:t>
                </a:r>
              </a:p>
              <a:p>
                <a:pPr lvl="1"/>
                <a:r>
                  <a:rPr lang="en-US" dirty="0" smtClean="0"/>
                  <a:t>W is the witness says the car is blue</a:t>
                </a:r>
              </a:p>
              <a:p>
                <a:pPr lvl="1"/>
                <a:r>
                  <a:rPr lang="en-US" dirty="0" smtClean="0"/>
                  <a:t>B is the car is blue.</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593" t="-875" r="-889"/>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0AA36FB5-0778-4DBA-A3B4-CA5AA553ABAE}" type="slidenum">
              <a:rPr lang="en-US" smtClean="0"/>
              <a:t>16</a:t>
            </a:fld>
            <a:endParaRPr lang="en-US"/>
          </a:p>
        </p:txBody>
      </p:sp>
    </p:spTree>
    <p:extLst>
      <p:ext uri="{BB962C8B-B14F-4D97-AF65-F5344CB8AC3E}">
        <p14:creationId xmlns:p14="http://schemas.microsoft.com/office/powerpoint/2010/main" val="25375349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Telephone Polls</a:t>
            </a:r>
            <a:endParaRPr lang="en-US" dirty="0"/>
          </a:p>
        </p:txBody>
      </p:sp>
      <p:sp>
        <p:nvSpPr>
          <p:cNvPr id="3" name="Content Placeholder 2"/>
          <p:cNvSpPr>
            <a:spLocks noGrp="1"/>
          </p:cNvSpPr>
          <p:nvPr>
            <p:ph idx="1"/>
          </p:nvPr>
        </p:nvSpPr>
        <p:spPr/>
        <p:txBody>
          <a:bodyPr/>
          <a:lstStyle/>
          <a:p>
            <a:r>
              <a:rPr lang="en-US" dirty="0" smtClean="0"/>
              <a:t>In a telephone poll of 300 seniors, 60% support the president.</a:t>
            </a:r>
          </a:p>
          <a:p>
            <a:r>
              <a:rPr lang="en-US" dirty="0" smtClean="0"/>
              <a:t>If you had to summarize the story above in a headline, what would you say?</a:t>
            </a:r>
            <a:endParaRPr lang="en-US" dirty="0"/>
          </a:p>
        </p:txBody>
      </p:sp>
      <p:sp>
        <p:nvSpPr>
          <p:cNvPr id="4" name="Slide Number Placeholder 3"/>
          <p:cNvSpPr>
            <a:spLocks noGrp="1"/>
          </p:cNvSpPr>
          <p:nvPr>
            <p:ph type="sldNum" sz="quarter" idx="12"/>
          </p:nvPr>
        </p:nvSpPr>
        <p:spPr/>
        <p:txBody>
          <a:bodyPr/>
          <a:lstStyle/>
          <a:p>
            <a:fld id="{0AA36FB5-0778-4DBA-A3B4-CA5AA553ABAE}" type="slidenum">
              <a:rPr lang="en-US" smtClean="0"/>
              <a:t>17</a:t>
            </a:fld>
            <a:endParaRPr lang="en-US"/>
          </a:p>
        </p:txBody>
      </p:sp>
    </p:spTree>
    <p:extLst>
      <p:ext uri="{BB962C8B-B14F-4D97-AF65-F5344CB8AC3E}">
        <p14:creationId xmlns:p14="http://schemas.microsoft.com/office/powerpoint/2010/main" val="40547722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Telephone Polls</a:t>
            </a:r>
            <a:endParaRPr lang="en-US" dirty="0"/>
          </a:p>
        </p:txBody>
      </p:sp>
      <p:sp>
        <p:nvSpPr>
          <p:cNvPr id="3" name="Content Placeholder 2"/>
          <p:cNvSpPr>
            <a:spLocks noGrp="1"/>
          </p:cNvSpPr>
          <p:nvPr>
            <p:ph idx="1"/>
          </p:nvPr>
        </p:nvSpPr>
        <p:spPr/>
        <p:txBody>
          <a:bodyPr/>
          <a:lstStyle/>
          <a:p>
            <a:r>
              <a:rPr lang="en-US" dirty="0" smtClean="0"/>
              <a:t>In headlines, you often lose the information about how the poll was conducted and the size of the sample.</a:t>
            </a:r>
          </a:p>
          <a:p>
            <a:r>
              <a:rPr lang="en-US" dirty="0" smtClean="0"/>
              <a:t>Extreme values would have been noticed, but there is a big difference between a poll of 100 and 3,000 which would often go unnoticed.</a:t>
            </a:r>
            <a:endParaRPr lang="en-US" dirty="0"/>
          </a:p>
        </p:txBody>
      </p:sp>
      <p:sp>
        <p:nvSpPr>
          <p:cNvPr id="4" name="Slide Number Placeholder 3"/>
          <p:cNvSpPr>
            <a:spLocks noGrp="1"/>
          </p:cNvSpPr>
          <p:nvPr>
            <p:ph type="sldNum" sz="quarter" idx="12"/>
          </p:nvPr>
        </p:nvSpPr>
        <p:spPr/>
        <p:txBody>
          <a:bodyPr/>
          <a:lstStyle/>
          <a:p>
            <a:fld id="{0AA36FB5-0778-4DBA-A3B4-CA5AA553ABAE}" type="slidenum">
              <a:rPr lang="en-US" smtClean="0"/>
              <a:t>18</a:t>
            </a:fld>
            <a:endParaRPr lang="en-US"/>
          </a:p>
        </p:txBody>
      </p:sp>
    </p:spTree>
    <p:extLst>
      <p:ext uri="{BB962C8B-B14F-4D97-AF65-F5344CB8AC3E}">
        <p14:creationId xmlns:p14="http://schemas.microsoft.com/office/powerpoint/2010/main" val="29452751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of Death</a:t>
            </a:r>
            <a:endParaRPr lang="en-US" dirty="0"/>
          </a:p>
        </p:txBody>
      </p:sp>
      <p:sp>
        <p:nvSpPr>
          <p:cNvPr id="3" name="Content Placeholder 2"/>
          <p:cNvSpPr>
            <a:spLocks noGrp="1"/>
          </p:cNvSpPr>
          <p:nvPr>
            <p:ph idx="1"/>
          </p:nvPr>
        </p:nvSpPr>
        <p:spPr/>
        <p:txBody>
          <a:bodyPr/>
          <a:lstStyle/>
          <a:p>
            <a:pPr marL="0" indent="0">
              <a:buNone/>
            </a:pPr>
            <a:r>
              <a:rPr lang="en-US" dirty="0" err="1" smtClean="0"/>
              <a:t>Slovic</a:t>
            </a:r>
            <a:r>
              <a:rPr lang="en-US" dirty="0" smtClean="0"/>
              <a:t>, Lichtenstein, and </a:t>
            </a:r>
            <a:r>
              <a:rPr lang="en-US" dirty="0" err="1" smtClean="0"/>
              <a:t>Fischhoff</a:t>
            </a:r>
            <a:r>
              <a:rPr lang="en-US" dirty="0" smtClean="0"/>
              <a:t> studied pairs of causes of death: diabetes, asthma, stroke, and accidents. The subjects indicated the more frequent cause and the ratio of the two. Their findings are on the next slide.</a:t>
            </a:r>
          </a:p>
        </p:txBody>
      </p:sp>
      <p:sp>
        <p:nvSpPr>
          <p:cNvPr id="4" name="Slide Number Placeholder 3"/>
          <p:cNvSpPr>
            <a:spLocks noGrp="1"/>
          </p:cNvSpPr>
          <p:nvPr>
            <p:ph type="sldNum" sz="quarter" idx="12"/>
          </p:nvPr>
        </p:nvSpPr>
        <p:spPr/>
        <p:txBody>
          <a:bodyPr/>
          <a:lstStyle/>
          <a:p>
            <a:fld id="{0AA36FB5-0778-4DBA-A3B4-CA5AA553ABAE}" type="slidenum">
              <a:rPr lang="en-US" smtClean="0"/>
              <a:t>19</a:t>
            </a:fld>
            <a:endParaRPr lang="en-US"/>
          </a:p>
        </p:txBody>
      </p:sp>
    </p:spTree>
    <p:extLst>
      <p:ext uri="{BB962C8B-B14F-4D97-AF65-F5344CB8AC3E}">
        <p14:creationId xmlns:p14="http://schemas.microsoft.com/office/powerpoint/2010/main" val="41263270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a:t>
            </a:r>
            <a:endParaRPr lang="en-US" dirty="0"/>
          </a:p>
        </p:txBody>
      </p:sp>
      <p:sp>
        <p:nvSpPr>
          <p:cNvPr id="3" name="Content Placeholder 2"/>
          <p:cNvSpPr>
            <a:spLocks noGrp="1"/>
          </p:cNvSpPr>
          <p:nvPr>
            <p:ph idx="1"/>
          </p:nvPr>
        </p:nvSpPr>
        <p:spPr>
          <a:xfrm>
            <a:off x="457200" y="1600200"/>
            <a:ext cx="3810000" cy="4876800"/>
          </a:xfrm>
        </p:spPr>
        <p:txBody>
          <a:bodyPr/>
          <a:lstStyle/>
          <a:p>
            <a:r>
              <a:rPr lang="en-US" dirty="0" smtClean="0"/>
              <a:t>These examples come from a great recent book, </a:t>
            </a:r>
            <a:r>
              <a:rPr lang="en-US" i="1" dirty="0" smtClean="0"/>
              <a:t>Thinking, Fast and Slow</a:t>
            </a:r>
            <a:r>
              <a:rPr lang="en-US" dirty="0"/>
              <a:t> </a:t>
            </a:r>
            <a:r>
              <a:rPr lang="en-US" dirty="0" smtClean="0"/>
              <a:t>by Daniel </a:t>
            </a:r>
            <a:r>
              <a:rPr lang="en-US" dirty="0" err="1" smtClean="0"/>
              <a:t>Kahneman</a:t>
            </a:r>
            <a:endParaRPr lang="en-US" dirty="0"/>
          </a:p>
        </p:txBody>
      </p:sp>
      <p:sp>
        <p:nvSpPr>
          <p:cNvPr id="4" name="Slide Number Placeholder 3"/>
          <p:cNvSpPr>
            <a:spLocks noGrp="1"/>
          </p:cNvSpPr>
          <p:nvPr>
            <p:ph type="sldNum" sz="quarter" idx="12"/>
          </p:nvPr>
        </p:nvSpPr>
        <p:spPr/>
        <p:txBody>
          <a:bodyPr/>
          <a:lstStyle/>
          <a:p>
            <a:fld id="{0AA36FB5-0778-4DBA-A3B4-CA5AA553ABAE}" type="slidenum">
              <a:rPr lang="en-US" smtClean="0"/>
              <a:t>2</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0600" y="548640"/>
            <a:ext cx="4162425" cy="6172200"/>
          </a:xfrm>
          <a:prstGeom prst="rect">
            <a:avLst/>
          </a:prstGeom>
          <a:noFill/>
          <a:ln w="63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95041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Causes of Death</a:t>
            </a:r>
          </a:p>
        </p:txBody>
      </p:sp>
      <p:sp>
        <p:nvSpPr>
          <p:cNvPr id="4" name="Slide Number Placeholder 3"/>
          <p:cNvSpPr>
            <a:spLocks noGrp="1"/>
          </p:cNvSpPr>
          <p:nvPr>
            <p:ph type="sldNum" sz="quarter" idx="12"/>
          </p:nvPr>
        </p:nvSpPr>
        <p:spPr/>
        <p:txBody>
          <a:bodyPr/>
          <a:lstStyle/>
          <a:p>
            <a:fld id="{0AA36FB5-0778-4DBA-A3B4-CA5AA553ABAE}" type="slidenum">
              <a:rPr lang="en-US" smtClean="0"/>
              <a:t>20</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3470826131"/>
              </p:ext>
            </p:extLst>
          </p:nvPr>
        </p:nvGraphicFramePr>
        <p:xfrm>
          <a:off x="1676400" y="3505200"/>
          <a:ext cx="6096000" cy="1854200"/>
        </p:xfrm>
        <a:graphic>
          <a:graphicData uri="http://schemas.openxmlformats.org/drawingml/2006/table">
            <a:tbl>
              <a:tblPr firstRow="1" bandRow="1">
                <a:tableStyleId>{69CF1AB2-1976-4502-BF36-3FF5EA218861}</a:tableStyleId>
              </a:tblPr>
              <a:tblGrid>
                <a:gridCol w="3048000">
                  <a:extLst>
                    <a:ext uri="{9D8B030D-6E8A-4147-A177-3AD203B41FA5}">
                      <a16:colId xmlns:a16="http://schemas.microsoft.com/office/drawing/2014/main" val="1010100028"/>
                    </a:ext>
                  </a:extLst>
                </a:gridCol>
                <a:gridCol w="3048000">
                  <a:extLst>
                    <a:ext uri="{9D8B030D-6E8A-4147-A177-3AD203B41FA5}">
                      <a16:colId xmlns:a16="http://schemas.microsoft.com/office/drawing/2014/main" val="1668466357"/>
                    </a:ext>
                  </a:extLst>
                </a:gridCol>
              </a:tblGrid>
              <a:tr h="370840">
                <a:tc>
                  <a:txBody>
                    <a:bodyPr/>
                    <a:lstStyle/>
                    <a:p>
                      <a:r>
                        <a:rPr lang="en-US" b="0" dirty="0" smtClean="0"/>
                        <a:t>Strokes</a:t>
                      </a:r>
                      <a:endParaRPr lang="en-US" b="0" dirty="0"/>
                    </a:p>
                  </a:txBody>
                  <a:tcPr/>
                </a:tc>
                <a:tc>
                  <a:txBody>
                    <a:bodyPr/>
                    <a:lstStyle/>
                    <a:p>
                      <a:r>
                        <a:rPr lang="en-US" b="0" dirty="0" smtClean="0"/>
                        <a:t>Accidents</a:t>
                      </a:r>
                      <a:endParaRPr lang="en-US" b="0" dirty="0"/>
                    </a:p>
                  </a:txBody>
                  <a:tcPr/>
                </a:tc>
                <a:extLst>
                  <a:ext uri="{0D108BD9-81ED-4DB2-BD59-A6C34878D82A}">
                    <a16:rowId xmlns:a16="http://schemas.microsoft.com/office/drawing/2014/main" val="1131425626"/>
                  </a:ext>
                </a:extLst>
              </a:tr>
              <a:tr h="370840">
                <a:tc>
                  <a:txBody>
                    <a:bodyPr/>
                    <a:lstStyle/>
                    <a:p>
                      <a:r>
                        <a:rPr lang="en-US" dirty="0" smtClean="0"/>
                        <a:t>Tornados</a:t>
                      </a:r>
                      <a:endParaRPr lang="en-US" dirty="0"/>
                    </a:p>
                  </a:txBody>
                  <a:tcPr/>
                </a:tc>
                <a:tc>
                  <a:txBody>
                    <a:bodyPr/>
                    <a:lstStyle/>
                    <a:p>
                      <a:r>
                        <a:rPr lang="en-US" dirty="0" smtClean="0"/>
                        <a:t>Asthma</a:t>
                      </a:r>
                      <a:endParaRPr lang="en-US" dirty="0"/>
                    </a:p>
                  </a:txBody>
                  <a:tcPr/>
                </a:tc>
                <a:extLst>
                  <a:ext uri="{0D108BD9-81ED-4DB2-BD59-A6C34878D82A}">
                    <a16:rowId xmlns:a16="http://schemas.microsoft.com/office/drawing/2014/main" val="864901152"/>
                  </a:ext>
                </a:extLst>
              </a:tr>
              <a:tr h="370840">
                <a:tc>
                  <a:txBody>
                    <a:bodyPr/>
                    <a:lstStyle/>
                    <a:p>
                      <a:r>
                        <a:rPr lang="en-US" dirty="0" smtClean="0"/>
                        <a:t>Lightning</a:t>
                      </a:r>
                      <a:endParaRPr lang="en-US" dirty="0"/>
                    </a:p>
                  </a:txBody>
                  <a:tcPr/>
                </a:tc>
                <a:tc>
                  <a:txBody>
                    <a:bodyPr/>
                    <a:lstStyle/>
                    <a:p>
                      <a:r>
                        <a:rPr lang="en-US" dirty="0" smtClean="0"/>
                        <a:t>Botulism</a:t>
                      </a:r>
                      <a:endParaRPr lang="en-US" dirty="0"/>
                    </a:p>
                  </a:txBody>
                  <a:tcPr/>
                </a:tc>
                <a:extLst>
                  <a:ext uri="{0D108BD9-81ED-4DB2-BD59-A6C34878D82A}">
                    <a16:rowId xmlns:a16="http://schemas.microsoft.com/office/drawing/2014/main" val="2687365610"/>
                  </a:ext>
                </a:extLst>
              </a:tr>
              <a:tr h="370840">
                <a:tc>
                  <a:txBody>
                    <a:bodyPr/>
                    <a:lstStyle/>
                    <a:p>
                      <a:r>
                        <a:rPr lang="en-US" dirty="0" smtClean="0"/>
                        <a:t>Disease</a:t>
                      </a:r>
                      <a:endParaRPr lang="en-US" dirty="0"/>
                    </a:p>
                  </a:txBody>
                  <a:tcPr/>
                </a:tc>
                <a:tc>
                  <a:txBody>
                    <a:bodyPr/>
                    <a:lstStyle/>
                    <a:p>
                      <a:r>
                        <a:rPr lang="en-US" dirty="0" smtClean="0"/>
                        <a:t>Accidents</a:t>
                      </a:r>
                      <a:endParaRPr lang="en-US" dirty="0"/>
                    </a:p>
                  </a:txBody>
                  <a:tcPr/>
                </a:tc>
                <a:extLst>
                  <a:ext uri="{0D108BD9-81ED-4DB2-BD59-A6C34878D82A}">
                    <a16:rowId xmlns:a16="http://schemas.microsoft.com/office/drawing/2014/main" val="1918406701"/>
                  </a:ext>
                </a:extLst>
              </a:tr>
              <a:tr h="370840">
                <a:tc>
                  <a:txBody>
                    <a:bodyPr/>
                    <a:lstStyle/>
                    <a:p>
                      <a:r>
                        <a:rPr lang="en-US" dirty="0" smtClean="0"/>
                        <a:t>Accidents</a:t>
                      </a:r>
                      <a:endParaRPr lang="en-US" dirty="0"/>
                    </a:p>
                  </a:txBody>
                  <a:tcPr/>
                </a:tc>
                <a:tc>
                  <a:txBody>
                    <a:bodyPr/>
                    <a:lstStyle/>
                    <a:p>
                      <a:r>
                        <a:rPr lang="en-US" dirty="0" smtClean="0"/>
                        <a:t>Diabetes</a:t>
                      </a:r>
                      <a:endParaRPr lang="en-US" dirty="0"/>
                    </a:p>
                  </a:txBody>
                  <a:tcPr/>
                </a:tc>
                <a:extLst>
                  <a:ext uri="{0D108BD9-81ED-4DB2-BD59-A6C34878D82A}">
                    <a16:rowId xmlns:a16="http://schemas.microsoft.com/office/drawing/2014/main" val="179140016"/>
                  </a:ext>
                </a:extLst>
              </a:tr>
            </a:tbl>
          </a:graphicData>
        </a:graphic>
      </p:graphicFrame>
      <p:sp>
        <p:nvSpPr>
          <p:cNvPr id="6" name="Content Placeholder 5"/>
          <p:cNvSpPr>
            <a:spLocks noGrp="1"/>
          </p:cNvSpPr>
          <p:nvPr>
            <p:ph idx="1"/>
          </p:nvPr>
        </p:nvSpPr>
        <p:spPr/>
        <p:txBody>
          <a:bodyPr/>
          <a:lstStyle/>
          <a:p>
            <a:pPr marL="0" indent="0">
              <a:buNone/>
            </a:pPr>
            <a:r>
              <a:rPr lang="en-US" dirty="0" smtClean="0"/>
              <a:t>In each row, choose which cause of death is more common and how much more likely (e.g. Death by butterfly is x2 more likely than death by unicorn)</a:t>
            </a:r>
            <a:endParaRPr lang="en-US" dirty="0"/>
          </a:p>
        </p:txBody>
      </p:sp>
    </p:spTree>
    <p:extLst>
      <p:ext uri="{BB962C8B-B14F-4D97-AF65-F5344CB8AC3E}">
        <p14:creationId xmlns:p14="http://schemas.microsoft.com/office/powerpoint/2010/main" val="11752358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Causes of Death</a:t>
            </a:r>
          </a:p>
        </p:txBody>
      </p:sp>
      <p:sp>
        <p:nvSpPr>
          <p:cNvPr id="4" name="Slide Number Placeholder 3"/>
          <p:cNvSpPr>
            <a:spLocks noGrp="1"/>
          </p:cNvSpPr>
          <p:nvPr>
            <p:ph type="sldNum" sz="quarter" idx="12"/>
          </p:nvPr>
        </p:nvSpPr>
        <p:spPr/>
        <p:txBody>
          <a:bodyPr/>
          <a:lstStyle/>
          <a:p>
            <a:fld id="{0AA36FB5-0778-4DBA-A3B4-CA5AA553ABAE}" type="slidenum">
              <a:rPr lang="en-US" smtClean="0"/>
              <a:t>21</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2387302395"/>
              </p:ext>
            </p:extLst>
          </p:nvPr>
        </p:nvGraphicFramePr>
        <p:xfrm>
          <a:off x="1447800" y="1709928"/>
          <a:ext cx="6096000" cy="1854200"/>
        </p:xfrm>
        <a:graphic>
          <a:graphicData uri="http://schemas.openxmlformats.org/drawingml/2006/table">
            <a:tbl>
              <a:tblPr firstRow="1" bandRow="1">
                <a:tableStyleId>{69CF1AB2-1976-4502-BF36-3FF5EA218861}</a:tableStyleId>
              </a:tblPr>
              <a:tblGrid>
                <a:gridCol w="3048000">
                  <a:extLst>
                    <a:ext uri="{9D8B030D-6E8A-4147-A177-3AD203B41FA5}">
                      <a16:colId xmlns:a16="http://schemas.microsoft.com/office/drawing/2014/main" val="931509185"/>
                    </a:ext>
                  </a:extLst>
                </a:gridCol>
                <a:gridCol w="3048000">
                  <a:extLst>
                    <a:ext uri="{9D8B030D-6E8A-4147-A177-3AD203B41FA5}">
                      <a16:colId xmlns:a16="http://schemas.microsoft.com/office/drawing/2014/main" val="125037338"/>
                    </a:ext>
                  </a:extLst>
                </a:gridCol>
              </a:tblGrid>
              <a:tr h="370840">
                <a:tc>
                  <a:txBody>
                    <a:bodyPr/>
                    <a:lstStyle/>
                    <a:p>
                      <a:r>
                        <a:rPr lang="en-US" b="0" dirty="0" smtClean="0"/>
                        <a:t>Strokes x2</a:t>
                      </a:r>
                      <a:endParaRPr lang="en-US" b="0" dirty="0"/>
                    </a:p>
                  </a:txBody>
                  <a:tcPr/>
                </a:tc>
                <a:tc>
                  <a:txBody>
                    <a:bodyPr/>
                    <a:lstStyle/>
                    <a:p>
                      <a:r>
                        <a:rPr lang="en-US" b="0" dirty="0" smtClean="0"/>
                        <a:t>Accidents</a:t>
                      </a:r>
                      <a:endParaRPr lang="en-US" b="0" dirty="0"/>
                    </a:p>
                  </a:txBody>
                  <a:tcPr/>
                </a:tc>
                <a:extLst>
                  <a:ext uri="{0D108BD9-81ED-4DB2-BD59-A6C34878D82A}">
                    <a16:rowId xmlns:a16="http://schemas.microsoft.com/office/drawing/2014/main" val="325054916"/>
                  </a:ext>
                </a:extLst>
              </a:tr>
              <a:tr h="370840">
                <a:tc>
                  <a:txBody>
                    <a:bodyPr/>
                    <a:lstStyle/>
                    <a:p>
                      <a:r>
                        <a:rPr lang="en-US" dirty="0" smtClean="0"/>
                        <a:t>Tornados</a:t>
                      </a:r>
                      <a:endParaRPr lang="en-US" dirty="0"/>
                    </a:p>
                  </a:txBody>
                  <a:tcPr/>
                </a:tc>
                <a:tc>
                  <a:txBody>
                    <a:bodyPr/>
                    <a:lstStyle/>
                    <a:p>
                      <a:r>
                        <a:rPr lang="en-US" dirty="0" smtClean="0"/>
                        <a:t>Asthma x20</a:t>
                      </a:r>
                      <a:endParaRPr lang="en-US" dirty="0"/>
                    </a:p>
                  </a:txBody>
                  <a:tcPr/>
                </a:tc>
                <a:extLst>
                  <a:ext uri="{0D108BD9-81ED-4DB2-BD59-A6C34878D82A}">
                    <a16:rowId xmlns:a16="http://schemas.microsoft.com/office/drawing/2014/main" val="3020130135"/>
                  </a:ext>
                </a:extLst>
              </a:tr>
              <a:tr h="370840">
                <a:tc>
                  <a:txBody>
                    <a:bodyPr/>
                    <a:lstStyle/>
                    <a:p>
                      <a:r>
                        <a:rPr lang="en-US" dirty="0" smtClean="0"/>
                        <a:t>Lightning x52</a:t>
                      </a:r>
                      <a:endParaRPr lang="en-US" dirty="0"/>
                    </a:p>
                  </a:txBody>
                  <a:tcPr/>
                </a:tc>
                <a:tc>
                  <a:txBody>
                    <a:bodyPr/>
                    <a:lstStyle/>
                    <a:p>
                      <a:r>
                        <a:rPr lang="en-US" dirty="0" smtClean="0"/>
                        <a:t>Botulism</a:t>
                      </a:r>
                      <a:endParaRPr lang="en-US" dirty="0"/>
                    </a:p>
                  </a:txBody>
                  <a:tcPr/>
                </a:tc>
                <a:extLst>
                  <a:ext uri="{0D108BD9-81ED-4DB2-BD59-A6C34878D82A}">
                    <a16:rowId xmlns:a16="http://schemas.microsoft.com/office/drawing/2014/main" val="1587878693"/>
                  </a:ext>
                </a:extLst>
              </a:tr>
              <a:tr h="370840">
                <a:tc>
                  <a:txBody>
                    <a:bodyPr/>
                    <a:lstStyle/>
                    <a:p>
                      <a:r>
                        <a:rPr lang="en-US" dirty="0" smtClean="0"/>
                        <a:t>Disease x18</a:t>
                      </a:r>
                      <a:endParaRPr lang="en-US" dirty="0"/>
                    </a:p>
                  </a:txBody>
                  <a:tcPr/>
                </a:tc>
                <a:tc>
                  <a:txBody>
                    <a:bodyPr/>
                    <a:lstStyle/>
                    <a:p>
                      <a:r>
                        <a:rPr lang="en-US" dirty="0" smtClean="0"/>
                        <a:t>Accidents</a:t>
                      </a:r>
                      <a:endParaRPr lang="en-US" dirty="0"/>
                    </a:p>
                  </a:txBody>
                  <a:tcPr/>
                </a:tc>
                <a:extLst>
                  <a:ext uri="{0D108BD9-81ED-4DB2-BD59-A6C34878D82A}">
                    <a16:rowId xmlns:a16="http://schemas.microsoft.com/office/drawing/2014/main" val="4031400634"/>
                  </a:ext>
                </a:extLst>
              </a:tr>
              <a:tr h="370840">
                <a:tc>
                  <a:txBody>
                    <a:bodyPr/>
                    <a:lstStyle/>
                    <a:p>
                      <a:r>
                        <a:rPr lang="en-US" dirty="0" smtClean="0"/>
                        <a:t>Accidents</a:t>
                      </a:r>
                      <a:endParaRPr lang="en-US" dirty="0"/>
                    </a:p>
                  </a:txBody>
                  <a:tcPr/>
                </a:tc>
                <a:tc>
                  <a:txBody>
                    <a:bodyPr/>
                    <a:lstStyle/>
                    <a:p>
                      <a:r>
                        <a:rPr lang="en-US" dirty="0" smtClean="0"/>
                        <a:t>Diabetes x4</a:t>
                      </a:r>
                      <a:endParaRPr lang="en-US" dirty="0"/>
                    </a:p>
                  </a:txBody>
                  <a:tcPr/>
                </a:tc>
                <a:extLst>
                  <a:ext uri="{0D108BD9-81ED-4DB2-BD59-A6C34878D82A}">
                    <a16:rowId xmlns:a16="http://schemas.microsoft.com/office/drawing/2014/main" val="2931446011"/>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778869392"/>
              </p:ext>
            </p:extLst>
          </p:nvPr>
        </p:nvGraphicFramePr>
        <p:xfrm>
          <a:off x="1488270" y="4343400"/>
          <a:ext cx="6096000" cy="1854200"/>
        </p:xfrm>
        <a:graphic>
          <a:graphicData uri="http://schemas.openxmlformats.org/drawingml/2006/table">
            <a:tbl>
              <a:tblPr firstRow="1" bandRow="1">
                <a:tableStyleId>{69CF1AB2-1976-4502-BF36-3FF5EA218861}</a:tableStyleId>
              </a:tblPr>
              <a:tblGrid>
                <a:gridCol w="3048000">
                  <a:extLst>
                    <a:ext uri="{9D8B030D-6E8A-4147-A177-3AD203B41FA5}">
                      <a16:colId xmlns:a16="http://schemas.microsoft.com/office/drawing/2014/main" val="931509185"/>
                    </a:ext>
                  </a:extLst>
                </a:gridCol>
                <a:gridCol w="3048000">
                  <a:extLst>
                    <a:ext uri="{9D8B030D-6E8A-4147-A177-3AD203B41FA5}">
                      <a16:colId xmlns:a16="http://schemas.microsoft.com/office/drawing/2014/main" val="125037338"/>
                    </a:ext>
                  </a:extLst>
                </a:gridCol>
              </a:tblGrid>
              <a:tr h="370840">
                <a:tc>
                  <a:txBody>
                    <a:bodyPr/>
                    <a:lstStyle/>
                    <a:p>
                      <a:endParaRPr lang="en-US" b="0" dirty="0"/>
                    </a:p>
                  </a:txBody>
                  <a:tcPr/>
                </a:tc>
                <a:tc>
                  <a:txBody>
                    <a:bodyPr/>
                    <a:lstStyle/>
                    <a:p>
                      <a:r>
                        <a:rPr lang="en-US" b="0" dirty="0" smtClean="0"/>
                        <a:t>Accidents</a:t>
                      </a:r>
                      <a:endParaRPr lang="en-US" b="0" dirty="0"/>
                    </a:p>
                  </a:txBody>
                  <a:tcPr/>
                </a:tc>
                <a:extLst>
                  <a:ext uri="{0D108BD9-81ED-4DB2-BD59-A6C34878D82A}">
                    <a16:rowId xmlns:a16="http://schemas.microsoft.com/office/drawing/2014/main" val="325054916"/>
                  </a:ext>
                </a:extLst>
              </a:tr>
              <a:tr h="370840">
                <a:tc>
                  <a:txBody>
                    <a:bodyPr/>
                    <a:lstStyle/>
                    <a:p>
                      <a:r>
                        <a:rPr lang="en-US" dirty="0" smtClean="0"/>
                        <a:t>Tornados</a:t>
                      </a:r>
                      <a:endParaRPr lang="en-US" dirty="0"/>
                    </a:p>
                  </a:txBody>
                  <a:tcPr/>
                </a:tc>
                <a:tc>
                  <a:txBody>
                    <a:bodyPr/>
                    <a:lstStyle/>
                    <a:p>
                      <a:endParaRPr lang="en-US" dirty="0"/>
                    </a:p>
                  </a:txBody>
                  <a:tcPr/>
                </a:tc>
                <a:extLst>
                  <a:ext uri="{0D108BD9-81ED-4DB2-BD59-A6C34878D82A}">
                    <a16:rowId xmlns:a16="http://schemas.microsoft.com/office/drawing/2014/main" val="3020130135"/>
                  </a:ext>
                </a:extLst>
              </a:tr>
              <a:tr h="370840">
                <a:tc>
                  <a:txBody>
                    <a:bodyPr/>
                    <a:lstStyle/>
                    <a:p>
                      <a:endParaRPr lang="en-US" dirty="0"/>
                    </a:p>
                  </a:txBody>
                  <a:tcPr/>
                </a:tc>
                <a:tc>
                  <a:txBody>
                    <a:bodyPr/>
                    <a:lstStyle/>
                    <a:p>
                      <a:r>
                        <a:rPr lang="en-US" dirty="0" smtClean="0"/>
                        <a:t>Botulism</a:t>
                      </a:r>
                      <a:endParaRPr lang="en-US" dirty="0"/>
                    </a:p>
                  </a:txBody>
                  <a:tcPr/>
                </a:tc>
                <a:extLst>
                  <a:ext uri="{0D108BD9-81ED-4DB2-BD59-A6C34878D82A}">
                    <a16:rowId xmlns:a16="http://schemas.microsoft.com/office/drawing/2014/main" val="1587878693"/>
                  </a:ext>
                </a:extLst>
              </a:tr>
              <a:tr h="370840">
                <a:tc>
                  <a:txBody>
                    <a:bodyPr/>
                    <a:lstStyle/>
                    <a:p>
                      <a:r>
                        <a:rPr lang="en-US" dirty="0" smtClean="0"/>
                        <a:t>Disease</a:t>
                      </a:r>
                      <a:endParaRPr lang="en-US" dirty="0"/>
                    </a:p>
                  </a:txBody>
                  <a:tcPr/>
                </a:tc>
                <a:tc>
                  <a:txBody>
                    <a:bodyPr/>
                    <a:lstStyle/>
                    <a:p>
                      <a:r>
                        <a:rPr lang="en-US" dirty="0" smtClean="0"/>
                        <a:t>Accidents</a:t>
                      </a:r>
                      <a:endParaRPr lang="en-US" dirty="0"/>
                    </a:p>
                  </a:txBody>
                  <a:tcPr/>
                </a:tc>
                <a:extLst>
                  <a:ext uri="{0D108BD9-81ED-4DB2-BD59-A6C34878D82A}">
                    <a16:rowId xmlns:a16="http://schemas.microsoft.com/office/drawing/2014/main" val="4031400634"/>
                  </a:ext>
                </a:extLst>
              </a:tr>
              <a:tr h="370840">
                <a:tc>
                  <a:txBody>
                    <a:bodyPr/>
                    <a:lstStyle/>
                    <a:p>
                      <a:r>
                        <a:rPr lang="en-US" dirty="0" smtClean="0"/>
                        <a:t>Accidents</a:t>
                      </a:r>
                      <a:endParaRPr lang="en-US" dirty="0"/>
                    </a:p>
                  </a:txBody>
                  <a:tcPr/>
                </a:tc>
                <a:tc>
                  <a:txBody>
                    <a:bodyPr/>
                    <a:lstStyle/>
                    <a:p>
                      <a:endParaRPr lang="en-US" dirty="0"/>
                    </a:p>
                  </a:txBody>
                  <a:tcPr/>
                </a:tc>
                <a:extLst>
                  <a:ext uri="{0D108BD9-81ED-4DB2-BD59-A6C34878D82A}">
                    <a16:rowId xmlns:a16="http://schemas.microsoft.com/office/drawing/2014/main" val="2931446011"/>
                  </a:ext>
                </a:extLst>
              </a:tr>
            </a:tbl>
          </a:graphicData>
        </a:graphic>
      </p:graphicFrame>
      <p:sp>
        <p:nvSpPr>
          <p:cNvPr id="7" name="TextBox 6"/>
          <p:cNvSpPr txBox="1"/>
          <p:nvPr/>
        </p:nvSpPr>
        <p:spPr>
          <a:xfrm>
            <a:off x="1447800" y="3881735"/>
            <a:ext cx="4876656" cy="461665"/>
          </a:xfrm>
          <a:prstGeom prst="rect">
            <a:avLst/>
          </a:prstGeom>
          <a:noFill/>
        </p:spPr>
        <p:txBody>
          <a:bodyPr wrap="none" rtlCol="0">
            <a:spAutoFit/>
          </a:bodyPr>
          <a:lstStyle/>
          <a:p>
            <a:r>
              <a:rPr lang="en-US" sz="2400" dirty="0" smtClean="0"/>
              <a:t>Chosen by public to be more likely</a:t>
            </a:r>
            <a:endParaRPr lang="en-US" sz="2400" dirty="0"/>
          </a:p>
        </p:txBody>
      </p:sp>
      <p:sp>
        <p:nvSpPr>
          <p:cNvPr id="8" name="TextBox 7"/>
          <p:cNvSpPr txBox="1"/>
          <p:nvPr/>
        </p:nvSpPr>
        <p:spPr>
          <a:xfrm>
            <a:off x="1447800" y="1264388"/>
            <a:ext cx="891398" cy="461665"/>
          </a:xfrm>
          <a:prstGeom prst="rect">
            <a:avLst/>
          </a:prstGeom>
          <a:noFill/>
        </p:spPr>
        <p:txBody>
          <a:bodyPr wrap="none" rtlCol="0">
            <a:spAutoFit/>
          </a:bodyPr>
          <a:lstStyle/>
          <a:p>
            <a:r>
              <a:rPr lang="en-US" sz="2400" dirty="0" smtClean="0"/>
              <a:t>Truth</a:t>
            </a:r>
            <a:endParaRPr lang="en-US" sz="2400" dirty="0"/>
          </a:p>
        </p:txBody>
      </p:sp>
    </p:spTree>
    <p:extLst>
      <p:ext uri="{BB962C8B-B14F-4D97-AF65-F5344CB8AC3E}">
        <p14:creationId xmlns:p14="http://schemas.microsoft.com/office/powerpoint/2010/main" val="21180698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Causes of Death</a:t>
            </a:r>
          </a:p>
        </p:txBody>
      </p:sp>
      <p:sp>
        <p:nvSpPr>
          <p:cNvPr id="3" name="Content Placeholder 2"/>
          <p:cNvSpPr>
            <a:spLocks noGrp="1"/>
          </p:cNvSpPr>
          <p:nvPr>
            <p:ph idx="1"/>
          </p:nvPr>
        </p:nvSpPr>
        <p:spPr/>
        <p:txBody>
          <a:bodyPr/>
          <a:lstStyle/>
          <a:p>
            <a:r>
              <a:rPr lang="en-US" dirty="0" smtClean="0"/>
              <a:t>To determine which one was more likely, people tried to recall specific examples from the news or their personal experience.</a:t>
            </a:r>
          </a:p>
          <a:p>
            <a:r>
              <a:rPr lang="en-US" dirty="0" smtClean="0"/>
              <a:t>The easier it was to recall the event, the more likely it must be.</a:t>
            </a:r>
          </a:p>
          <a:p>
            <a:r>
              <a:rPr lang="en-US" dirty="0" smtClean="0"/>
              <a:t>Unfortunately, the news reports, and we remember, extreme and terrible events, i.e. accidents and botulism, more than common asthma and diabetes.</a:t>
            </a:r>
            <a:endParaRPr lang="en-US" dirty="0"/>
          </a:p>
        </p:txBody>
      </p:sp>
      <p:sp>
        <p:nvSpPr>
          <p:cNvPr id="4" name="Slide Number Placeholder 3"/>
          <p:cNvSpPr>
            <a:spLocks noGrp="1"/>
          </p:cNvSpPr>
          <p:nvPr>
            <p:ph type="sldNum" sz="quarter" idx="12"/>
          </p:nvPr>
        </p:nvSpPr>
        <p:spPr/>
        <p:txBody>
          <a:bodyPr/>
          <a:lstStyle/>
          <a:p>
            <a:fld id="{0AA36FB5-0778-4DBA-A3B4-CA5AA553ABAE}" type="slidenum">
              <a:rPr lang="en-US" smtClean="0"/>
              <a:t>22</a:t>
            </a:fld>
            <a:endParaRPr lang="en-US"/>
          </a:p>
        </p:txBody>
      </p:sp>
    </p:spTree>
    <p:extLst>
      <p:ext uri="{BB962C8B-B14F-4D97-AF65-F5344CB8AC3E}">
        <p14:creationId xmlns:p14="http://schemas.microsoft.com/office/powerpoint/2010/main" val="37952736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Presidents and Mountains</a:t>
            </a:r>
            <a:endParaRPr lang="en-US" dirty="0"/>
          </a:p>
        </p:txBody>
      </p:sp>
      <p:sp>
        <p:nvSpPr>
          <p:cNvPr id="3" name="Content Placeholder 2"/>
          <p:cNvSpPr>
            <a:spLocks noGrp="1"/>
          </p:cNvSpPr>
          <p:nvPr>
            <p:ph idx="1"/>
          </p:nvPr>
        </p:nvSpPr>
        <p:spPr/>
        <p:txBody>
          <a:bodyPr/>
          <a:lstStyle/>
          <a:p>
            <a:pPr marL="0" indent="0">
              <a:buNone/>
            </a:pPr>
            <a:r>
              <a:rPr lang="en-US" dirty="0" smtClean="0"/>
              <a:t>Answer the following questions:</a:t>
            </a:r>
          </a:p>
          <a:p>
            <a:r>
              <a:rPr lang="en-US" dirty="0" smtClean="0"/>
              <a:t>When did George Washington become president?</a:t>
            </a:r>
          </a:p>
          <a:p>
            <a:pPr marL="0" indent="0">
              <a:buNone/>
            </a:pPr>
            <a:endParaRPr lang="en-US" dirty="0" smtClean="0"/>
          </a:p>
          <a:p>
            <a:endParaRPr lang="en-US" dirty="0" smtClean="0"/>
          </a:p>
          <a:p>
            <a:r>
              <a:rPr lang="en-US" dirty="0" smtClean="0"/>
              <a:t>What is the boiling temperature of water on the top of Mount Everest?</a:t>
            </a:r>
            <a:br>
              <a:rPr lang="en-US" dirty="0" smtClean="0"/>
            </a:br>
            <a:endParaRPr lang="en-US" dirty="0"/>
          </a:p>
        </p:txBody>
      </p:sp>
      <p:sp>
        <p:nvSpPr>
          <p:cNvPr id="4" name="Slide Number Placeholder 3"/>
          <p:cNvSpPr>
            <a:spLocks noGrp="1"/>
          </p:cNvSpPr>
          <p:nvPr>
            <p:ph type="sldNum" sz="quarter" idx="12"/>
          </p:nvPr>
        </p:nvSpPr>
        <p:spPr/>
        <p:txBody>
          <a:bodyPr/>
          <a:lstStyle/>
          <a:p>
            <a:fld id="{0AA36FB5-0778-4DBA-A3B4-CA5AA553ABAE}" type="slidenum">
              <a:rPr lang="en-US" smtClean="0"/>
              <a:t>23</a:t>
            </a:fld>
            <a:endParaRPr lang="en-US"/>
          </a:p>
        </p:txBody>
      </p:sp>
    </p:spTree>
    <p:extLst>
      <p:ext uri="{BB962C8B-B14F-4D97-AF65-F5344CB8AC3E}">
        <p14:creationId xmlns:p14="http://schemas.microsoft.com/office/powerpoint/2010/main" val="19497109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Presidents and Mountains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0" indent="0">
                  <a:buNone/>
                </a:pPr>
                <a:r>
                  <a:rPr lang="en-US" dirty="0" smtClean="0"/>
                  <a:t>Answer the following questions:</a:t>
                </a:r>
              </a:p>
              <a:p>
                <a:r>
                  <a:rPr lang="en-US" dirty="0" smtClean="0"/>
                  <a:t>When did George Washington become president?</a:t>
                </a:r>
              </a:p>
              <a:p>
                <a:pPr marL="0" indent="0" algn="ctr">
                  <a:buNone/>
                </a:pPr>
                <a:r>
                  <a:rPr lang="en-US" dirty="0" smtClean="0"/>
                  <a:t>1789</a:t>
                </a:r>
              </a:p>
              <a:p>
                <a:endParaRPr lang="en-US" dirty="0" smtClean="0"/>
              </a:p>
              <a:p>
                <a:r>
                  <a:rPr lang="en-US" dirty="0" smtClean="0"/>
                  <a:t>What is the boiling temperature of water on the top of Mount Everest?</a:t>
                </a:r>
              </a:p>
              <a:p>
                <a:pPr marL="0" indent="0" algn="ctr">
                  <a:buNone/>
                </a:pPr>
                <a:r>
                  <a:rPr lang="en-US" b="0" dirty="0" smtClean="0"/>
                  <a:t>154</a:t>
                </a:r>
                <a14:m>
                  <m:oMath xmlns:m="http://schemas.openxmlformats.org/officeDocument/2006/math">
                    <m:r>
                      <a:rPr lang="en-US" b="0" i="1" smtClean="0">
                        <a:latin typeface="Cambria Math"/>
                      </a:rPr>
                      <m:t>°</m:t>
                    </m:r>
                  </m:oMath>
                </a14:m>
                <a:r>
                  <a:rPr lang="en-US" dirty="0" smtClean="0"/>
                  <a:t>F (68</a:t>
                </a:r>
                <a14:m>
                  <m:oMath xmlns:m="http://schemas.openxmlformats.org/officeDocument/2006/math">
                    <m:r>
                      <a:rPr lang="en-US" b="0" i="1" smtClean="0">
                        <a:latin typeface="Cambria Math"/>
                      </a:rPr>
                      <m:t>°</m:t>
                    </m:r>
                  </m:oMath>
                </a14:m>
                <a:r>
                  <a:rPr lang="en-US" dirty="0" smtClean="0"/>
                  <a:t>C)</a:t>
                </a:r>
                <a:br>
                  <a:rPr lang="en-US" dirty="0" smtClean="0"/>
                </a:b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111" t="-875"/>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0AA36FB5-0778-4DBA-A3B4-CA5AA553ABAE}" type="slidenum">
              <a:rPr lang="en-US" smtClean="0"/>
              <a:t>24</a:t>
            </a:fld>
            <a:endParaRPr lang="en-US"/>
          </a:p>
        </p:txBody>
      </p:sp>
    </p:spTree>
    <p:extLst>
      <p:ext uri="{BB962C8B-B14F-4D97-AF65-F5344CB8AC3E}">
        <p14:creationId xmlns:p14="http://schemas.microsoft.com/office/powerpoint/2010/main" val="13728900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Presidents and Mountains</a:t>
            </a:r>
          </a:p>
        </p:txBody>
      </p:sp>
      <p:sp>
        <p:nvSpPr>
          <p:cNvPr id="3" name="Content Placeholder 2"/>
          <p:cNvSpPr>
            <a:spLocks noGrp="1"/>
          </p:cNvSpPr>
          <p:nvPr>
            <p:ph idx="1"/>
          </p:nvPr>
        </p:nvSpPr>
        <p:spPr/>
        <p:txBody>
          <a:bodyPr/>
          <a:lstStyle/>
          <a:p>
            <a:r>
              <a:rPr lang="en-US" dirty="0" smtClean="0"/>
              <a:t>How did you answer those questions?</a:t>
            </a:r>
          </a:p>
          <a:p>
            <a:r>
              <a:rPr lang="en-US" dirty="0" smtClean="0"/>
              <a:t>You probably started with something you know, 1776 or 100°C, and moved from there.</a:t>
            </a:r>
          </a:p>
          <a:p>
            <a:r>
              <a:rPr lang="en-US" dirty="0" smtClean="0"/>
              <a:t>You move until you are no longer sure that you should move farther</a:t>
            </a:r>
            <a:r>
              <a:rPr lang="en-US" dirty="0" smtClean="0"/>
              <a:t>.</a:t>
            </a:r>
            <a:endParaRPr lang="en-US" dirty="0" smtClean="0"/>
          </a:p>
        </p:txBody>
      </p:sp>
      <p:sp>
        <p:nvSpPr>
          <p:cNvPr id="4" name="Slide Number Placeholder 3"/>
          <p:cNvSpPr>
            <a:spLocks noGrp="1"/>
          </p:cNvSpPr>
          <p:nvPr>
            <p:ph type="sldNum" sz="quarter" idx="12"/>
          </p:nvPr>
        </p:nvSpPr>
        <p:spPr/>
        <p:txBody>
          <a:bodyPr/>
          <a:lstStyle/>
          <a:p>
            <a:fld id="{0AA36FB5-0778-4DBA-A3B4-CA5AA553ABAE}" type="slidenum">
              <a:rPr lang="en-US" smtClean="0"/>
              <a:t>25</a:t>
            </a:fld>
            <a:endParaRPr lang="en-US"/>
          </a:p>
        </p:txBody>
      </p:sp>
    </p:spTree>
    <p:extLst>
      <p:ext uri="{BB962C8B-B14F-4D97-AF65-F5344CB8AC3E}">
        <p14:creationId xmlns:p14="http://schemas.microsoft.com/office/powerpoint/2010/main" val="27074456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Regret and Blame</a:t>
            </a:r>
            <a:endParaRPr lang="en-US" dirty="0"/>
          </a:p>
        </p:txBody>
      </p:sp>
      <p:sp>
        <p:nvSpPr>
          <p:cNvPr id="3" name="Content Placeholder 2"/>
          <p:cNvSpPr>
            <a:spLocks noGrp="1"/>
          </p:cNvSpPr>
          <p:nvPr>
            <p:ph idx="1"/>
          </p:nvPr>
        </p:nvSpPr>
        <p:spPr/>
        <p:txBody>
          <a:bodyPr/>
          <a:lstStyle/>
          <a:p>
            <a:r>
              <a:rPr lang="en-US" dirty="0" smtClean="0"/>
              <a:t>Mr. Brown almost never picks up hitchhikers. Yesterday, he gave a man a ride and was robbed.</a:t>
            </a:r>
          </a:p>
          <a:p>
            <a:r>
              <a:rPr lang="en-US" dirty="0" smtClean="0"/>
              <a:t>Mr. Smith frequently picks up hitchhikers. </a:t>
            </a:r>
            <a:r>
              <a:rPr lang="en-US" dirty="0"/>
              <a:t>Yesterday, he gave a man a ride and was robbed</a:t>
            </a:r>
            <a:r>
              <a:rPr lang="en-US" dirty="0" smtClean="0"/>
              <a:t>.</a:t>
            </a:r>
          </a:p>
          <a:p>
            <a:endParaRPr lang="en-US" dirty="0"/>
          </a:p>
          <a:p>
            <a:r>
              <a:rPr lang="en-US" dirty="0" smtClean="0"/>
              <a:t>Who will experience greater regret?</a:t>
            </a:r>
            <a:endParaRPr lang="en-US" dirty="0"/>
          </a:p>
        </p:txBody>
      </p:sp>
      <p:sp>
        <p:nvSpPr>
          <p:cNvPr id="4" name="Slide Number Placeholder 3"/>
          <p:cNvSpPr>
            <a:spLocks noGrp="1"/>
          </p:cNvSpPr>
          <p:nvPr>
            <p:ph type="sldNum" sz="quarter" idx="12"/>
          </p:nvPr>
        </p:nvSpPr>
        <p:spPr/>
        <p:txBody>
          <a:bodyPr/>
          <a:lstStyle/>
          <a:p>
            <a:fld id="{0AA36FB5-0778-4DBA-A3B4-CA5AA553ABAE}" type="slidenum">
              <a:rPr lang="en-US" smtClean="0"/>
              <a:t>26</a:t>
            </a:fld>
            <a:endParaRPr lang="en-US"/>
          </a:p>
        </p:txBody>
      </p:sp>
    </p:spTree>
    <p:extLst>
      <p:ext uri="{BB962C8B-B14F-4D97-AF65-F5344CB8AC3E}">
        <p14:creationId xmlns:p14="http://schemas.microsoft.com/office/powerpoint/2010/main" val="53809903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Regret and Blame</a:t>
            </a:r>
            <a:endParaRPr lang="en-US" dirty="0"/>
          </a:p>
        </p:txBody>
      </p:sp>
      <p:sp>
        <p:nvSpPr>
          <p:cNvPr id="3" name="Content Placeholder 2"/>
          <p:cNvSpPr>
            <a:spLocks noGrp="1"/>
          </p:cNvSpPr>
          <p:nvPr>
            <p:ph idx="1"/>
          </p:nvPr>
        </p:nvSpPr>
        <p:spPr/>
        <p:txBody>
          <a:bodyPr/>
          <a:lstStyle/>
          <a:p>
            <a:r>
              <a:rPr lang="en-US" dirty="0" smtClean="0"/>
              <a:t>Mr. Brown almost never picks up hitchhikers. Yesterday, he gave a man a ride and was robbed.</a:t>
            </a:r>
          </a:p>
          <a:p>
            <a:r>
              <a:rPr lang="en-US" dirty="0" smtClean="0"/>
              <a:t>Mr. Smith frequently picks up hitchhikers. </a:t>
            </a:r>
            <a:r>
              <a:rPr lang="en-US" dirty="0"/>
              <a:t>Yesterday, he gave a man a ride and was robbed</a:t>
            </a:r>
            <a:r>
              <a:rPr lang="en-US" dirty="0" smtClean="0"/>
              <a:t>.</a:t>
            </a:r>
          </a:p>
          <a:p>
            <a:endParaRPr lang="en-US" dirty="0"/>
          </a:p>
          <a:p>
            <a:r>
              <a:rPr lang="en-US" dirty="0" smtClean="0"/>
              <a:t>Who will be criticized most severely by others?</a:t>
            </a:r>
            <a:endParaRPr lang="en-US" dirty="0"/>
          </a:p>
        </p:txBody>
      </p:sp>
      <p:sp>
        <p:nvSpPr>
          <p:cNvPr id="4" name="Slide Number Placeholder 3"/>
          <p:cNvSpPr>
            <a:spLocks noGrp="1"/>
          </p:cNvSpPr>
          <p:nvPr>
            <p:ph type="sldNum" sz="quarter" idx="12"/>
          </p:nvPr>
        </p:nvSpPr>
        <p:spPr/>
        <p:txBody>
          <a:bodyPr/>
          <a:lstStyle/>
          <a:p>
            <a:fld id="{0AA36FB5-0778-4DBA-A3B4-CA5AA553ABAE}" type="slidenum">
              <a:rPr lang="en-US" smtClean="0"/>
              <a:t>27</a:t>
            </a:fld>
            <a:endParaRPr lang="en-US"/>
          </a:p>
        </p:txBody>
      </p:sp>
    </p:spTree>
    <p:extLst>
      <p:ext uri="{BB962C8B-B14F-4D97-AF65-F5344CB8AC3E}">
        <p14:creationId xmlns:p14="http://schemas.microsoft.com/office/powerpoint/2010/main" val="339983804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Regret and Blame</a:t>
            </a:r>
            <a:endParaRPr lang="en-US" dirty="0"/>
          </a:p>
        </p:txBody>
      </p:sp>
      <p:sp>
        <p:nvSpPr>
          <p:cNvPr id="3" name="Content Placeholder 2"/>
          <p:cNvSpPr>
            <a:spLocks noGrp="1"/>
          </p:cNvSpPr>
          <p:nvPr>
            <p:ph idx="1"/>
          </p:nvPr>
        </p:nvSpPr>
        <p:spPr/>
        <p:txBody>
          <a:bodyPr/>
          <a:lstStyle/>
          <a:p>
            <a:r>
              <a:rPr lang="en-US" dirty="0" smtClean="0"/>
              <a:t>Paul owns shares in company A. During the past year he considered switching to stock in company B, but decided against it. He now learns that he would have been better off by $1,200 if he had switched to the stock of company B.</a:t>
            </a:r>
          </a:p>
          <a:p>
            <a:r>
              <a:rPr lang="en-US" dirty="0" smtClean="0"/>
              <a:t>George owned shares in company B. During the past year he switched to stock in company A. He now learns that he would have been better off by $1,200 if he had kept his stock in company B</a:t>
            </a:r>
          </a:p>
          <a:p>
            <a:endParaRPr lang="en-US" dirty="0"/>
          </a:p>
          <a:p>
            <a:r>
              <a:rPr lang="en-US" dirty="0" smtClean="0"/>
              <a:t>Who feels greater regret?</a:t>
            </a:r>
            <a:endParaRPr lang="en-US" dirty="0"/>
          </a:p>
        </p:txBody>
      </p:sp>
      <p:sp>
        <p:nvSpPr>
          <p:cNvPr id="4" name="Slide Number Placeholder 3"/>
          <p:cNvSpPr>
            <a:spLocks noGrp="1"/>
          </p:cNvSpPr>
          <p:nvPr>
            <p:ph type="sldNum" sz="quarter" idx="12"/>
          </p:nvPr>
        </p:nvSpPr>
        <p:spPr/>
        <p:txBody>
          <a:bodyPr/>
          <a:lstStyle/>
          <a:p>
            <a:fld id="{0AA36FB5-0778-4DBA-A3B4-CA5AA553ABAE}" type="slidenum">
              <a:rPr lang="en-US" smtClean="0"/>
              <a:t>28</a:t>
            </a:fld>
            <a:endParaRPr lang="en-US"/>
          </a:p>
        </p:txBody>
      </p:sp>
    </p:spTree>
    <p:extLst>
      <p:ext uri="{BB962C8B-B14F-4D97-AF65-F5344CB8AC3E}">
        <p14:creationId xmlns:p14="http://schemas.microsoft.com/office/powerpoint/2010/main" val="256440665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Regret and Blame</a:t>
            </a:r>
            <a:endParaRPr lang="en-US" dirty="0"/>
          </a:p>
        </p:txBody>
      </p:sp>
      <p:sp>
        <p:nvSpPr>
          <p:cNvPr id="3" name="Content Placeholder 2"/>
          <p:cNvSpPr>
            <a:spLocks noGrp="1"/>
          </p:cNvSpPr>
          <p:nvPr>
            <p:ph idx="1"/>
          </p:nvPr>
        </p:nvSpPr>
        <p:spPr/>
        <p:txBody>
          <a:bodyPr/>
          <a:lstStyle/>
          <a:p>
            <a:r>
              <a:rPr lang="en-US" dirty="0" smtClean="0"/>
              <a:t>People expect to have much stronger emotional reactions (including regret) to an outcome produced by action.</a:t>
            </a:r>
          </a:p>
          <a:p>
            <a:r>
              <a:rPr lang="en-US" dirty="0" smtClean="0"/>
              <a:t>Because of the asymmetry of risks, we are more likely to avoid taking action even if it will improve our overall situation.</a:t>
            </a:r>
            <a:endParaRPr lang="en-US" dirty="0"/>
          </a:p>
        </p:txBody>
      </p:sp>
      <p:sp>
        <p:nvSpPr>
          <p:cNvPr id="4" name="Slide Number Placeholder 3"/>
          <p:cNvSpPr>
            <a:spLocks noGrp="1"/>
          </p:cNvSpPr>
          <p:nvPr>
            <p:ph type="sldNum" sz="quarter" idx="12"/>
          </p:nvPr>
        </p:nvSpPr>
        <p:spPr/>
        <p:txBody>
          <a:bodyPr/>
          <a:lstStyle/>
          <a:p>
            <a:fld id="{0AA36FB5-0778-4DBA-A3B4-CA5AA553ABAE}" type="slidenum">
              <a:rPr lang="en-US" smtClean="0"/>
              <a:t>29</a:t>
            </a:fld>
            <a:endParaRPr lang="en-US"/>
          </a:p>
        </p:txBody>
      </p:sp>
    </p:spTree>
    <p:extLst>
      <p:ext uri="{BB962C8B-B14F-4D97-AF65-F5344CB8AC3E}">
        <p14:creationId xmlns:p14="http://schemas.microsoft.com/office/powerpoint/2010/main" val="9430653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Alan and Ben</a:t>
            </a:r>
            <a:endParaRPr lang="en-US" dirty="0"/>
          </a:p>
        </p:txBody>
      </p:sp>
      <p:sp>
        <p:nvSpPr>
          <p:cNvPr id="3" name="Content Placeholder 2"/>
          <p:cNvSpPr>
            <a:spLocks noGrp="1"/>
          </p:cNvSpPr>
          <p:nvPr>
            <p:ph idx="1"/>
          </p:nvPr>
        </p:nvSpPr>
        <p:spPr/>
        <p:txBody>
          <a:bodyPr/>
          <a:lstStyle/>
          <a:p>
            <a:pPr marL="0" indent="0">
              <a:buNone/>
            </a:pPr>
            <a:r>
              <a:rPr lang="en-US" dirty="0" smtClean="0"/>
              <a:t>Half the class will please close their eyes.</a:t>
            </a:r>
            <a:endParaRPr lang="en-US" sz="2200" dirty="0" smtClean="0"/>
          </a:p>
        </p:txBody>
      </p:sp>
      <p:sp>
        <p:nvSpPr>
          <p:cNvPr id="4" name="Slide Number Placeholder 3"/>
          <p:cNvSpPr>
            <a:spLocks noGrp="1"/>
          </p:cNvSpPr>
          <p:nvPr>
            <p:ph type="sldNum" sz="quarter" idx="12"/>
          </p:nvPr>
        </p:nvSpPr>
        <p:spPr/>
        <p:txBody>
          <a:bodyPr/>
          <a:lstStyle/>
          <a:p>
            <a:fld id="{0AA36FB5-0778-4DBA-A3B4-CA5AA553ABAE}" type="slidenum">
              <a:rPr lang="en-US" smtClean="0"/>
              <a:t>3</a:t>
            </a:fld>
            <a:endParaRPr lang="en-US"/>
          </a:p>
        </p:txBody>
      </p:sp>
    </p:spTree>
    <p:extLst>
      <p:ext uri="{BB962C8B-B14F-4D97-AF65-F5344CB8AC3E}">
        <p14:creationId xmlns:p14="http://schemas.microsoft.com/office/powerpoint/2010/main" val="1222646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Risk</a:t>
            </a:r>
            <a:endParaRPr lang="en-US" dirty="0"/>
          </a:p>
        </p:txBody>
      </p:sp>
      <p:sp>
        <p:nvSpPr>
          <p:cNvPr id="3" name="Content Placeholder 2"/>
          <p:cNvSpPr>
            <a:spLocks noGrp="1"/>
          </p:cNvSpPr>
          <p:nvPr>
            <p:ph idx="1"/>
          </p:nvPr>
        </p:nvSpPr>
        <p:spPr/>
        <p:txBody>
          <a:bodyPr/>
          <a:lstStyle/>
          <a:p>
            <a:pPr marL="0" indent="0">
              <a:buNone/>
            </a:pPr>
            <a:r>
              <a:rPr lang="en-US" dirty="0" smtClean="0"/>
              <a:t>Which do you prefer?</a:t>
            </a:r>
          </a:p>
          <a:p>
            <a:pPr marL="0" indent="0">
              <a:buNone/>
            </a:pPr>
            <a:r>
              <a:rPr lang="en-US" dirty="0"/>
              <a:t>	</a:t>
            </a:r>
            <a:r>
              <a:rPr lang="en-US" dirty="0" smtClean="0"/>
              <a:t>A. Receive $900 for sure</a:t>
            </a:r>
          </a:p>
          <a:p>
            <a:pPr marL="0" indent="0">
              <a:buNone/>
            </a:pPr>
            <a:r>
              <a:rPr lang="en-US" dirty="0" smtClean="0"/>
              <a:t>	B. 90% chance to receive $1000</a:t>
            </a:r>
          </a:p>
          <a:p>
            <a:pPr marL="0" indent="0">
              <a:buNone/>
            </a:pPr>
            <a:endParaRPr lang="en-US" dirty="0"/>
          </a:p>
          <a:p>
            <a:pPr marL="0" indent="0">
              <a:buNone/>
            </a:pPr>
            <a:r>
              <a:rPr lang="en-US" dirty="0" smtClean="0"/>
              <a:t>Which do you prefer?</a:t>
            </a:r>
          </a:p>
          <a:p>
            <a:pPr marL="0" indent="0">
              <a:buNone/>
            </a:pPr>
            <a:r>
              <a:rPr lang="en-US" dirty="0"/>
              <a:t>	</a:t>
            </a:r>
            <a:r>
              <a:rPr lang="en-US" dirty="0" smtClean="0"/>
              <a:t>C. Lose $900 for sure</a:t>
            </a:r>
          </a:p>
          <a:p>
            <a:pPr marL="0" indent="0">
              <a:buNone/>
            </a:pPr>
            <a:r>
              <a:rPr lang="en-US" dirty="0"/>
              <a:t>	</a:t>
            </a:r>
            <a:r>
              <a:rPr lang="en-US" dirty="0" smtClean="0"/>
              <a:t>D. 90% chance to lose $1000</a:t>
            </a:r>
            <a:endParaRPr lang="en-US" dirty="0"/>
          </a:p>
        </p:txBody>
      </p:sp>
      <p:sp>
        <p:nvSpPr>
          <p:cNvPr id="4" name="Slide Number Placeholder 3"/>
          <p:cNvSpPr>
            <a:spLocks noGrp="1"/>
          </p:cNvSpPr>
          <p:nvPr>
            <p:ph type="sldNum" sz="quarter" idx="12"/>
          </p:nvPr>
        </p:nvSpPr>
        <p:spPr/>
        <p:txBody>
          <a:bodyPr/>
          <a:lstStyle/>
          <a:p>
            <a:fld id="{0AA36FB5-0778-4DBA-A3B4-CA5AA553ABAE}" type="slidenum">
              <a:rPr lang="en-US" smtClean="0"/>
              <a:t>30</a:t>
            </a:fld>
            <a:endParaRPr lang="en-US"/>
          </a:p>
        </p:txBody>
      </p:sp>
    </p:spTree>
    <p:extLst>
      <p:ext uri="{BB962C8B-B14F-4D97-AF65-F5344CB8AC3E}">
        <p14:creationId xmlns:p14="http://schemas.microsoft.com/office/powerpoint/2010/main" val="171640634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smtClean="0"/>
              <a:t>Choose between </a:t>
            </a:r>
          </a:p>
          <a:p>
            <a:pPr marL="0" indent="0">
              <a:buNone/>
            </a:pPr>
            <a:r>
              <a:rPr lang="en-US" dirty="0" smtClean="0"/>
              <a:t>	A. sure gain of $240</a:t>
            </a:r>
          </a:p>
          <a:p>
            <a:pPr marL="0" indent="0">
              <a:buNone/>
            </a:pPr>
            <a:r>
              <a:rPr lang="en-US" dirty="0"/>
              <a:t>	</a:t>
            </a:r>
            <a:r>
              <a:rPr lang="en-US" dirty="0" smtClean="0"/>
              <a:t>B. 25% chance to gain $1,000 and 75% chance to 		gain nothing</a:t>
            </a:r>
          </a:p>
          <a:p>
            <a:endParaRPr lang="en-US" dirty="0" smtClean="0"/>
          </a:p>
          <a:p>
            <a:pPr marL="457200" indent="-457200">
              <a:buFont typeface="+mj-lt"/>
              <a:buAutoNum type="arabicPeriod" startAt="2"/>
            </a:pPr>
            <a:r>
              <a:rPr lang="en-US" dirty="0" smtClean="0"/>
              <a:t>Choose </a:t>
            </a:r>
            <a:r>
              <a:rPr lang="en-US" dirty="0"/>
              <a:t>between</a:t>
            </a:r>
          </a:p>
          <a:p>
            <a:pPr marL="0" indent="0">
              <a:buNone/>
            </a:pPr>
            <a:r>
              <a:rPr lang="en-US" dirty="0"/>
              <a:t>	C. sure loss of $750</a:t>
            </a:r>
          </a:p>
          <a:p>
            <a:pPr marL="0" indent="0">
              <a:buNone/>
            </a:pPr>
            <a:r>
              <a:rPr lang="en-US" dirty="0"/>
              <a:t>	D. 75% chance to lose $1000 and 25% chance to 		lose </a:t>
            </a:r>
            <a:r>
              <a:rPr lang="en-US" dirty="0" smtClean="0"/>
              <a:t>nothing</a:t>
            </a:r>
            <a:endParaRPr lang="en-US" dirty="0"/>
          </a:p>
        </p:txBody>
      </p:sp>
      <p:sp>
        <p:nvSpPr>
          <p:cNvPr id="4" name="Slide Number Placeholder 3"/>
          <p:cNvSpPr>
            <a:spLocks noGrp="1"/>
          </p:cNvSpPr>
          <p:nvPr>
            <p:ph type="sldNum" sz="quarter" idx="12"/>
          </p:nvPr>
        </p:nvSpPr>
        <p:spPr/>
        <p:txBody>
          <a:bodyPr/>
          <a:lstStyle/>
          <a:p>
            <a:fld id="{0AA36FB5-0778-4DBA-A3B4-CA5AA553ABAE}" type="slidenum">
              <a:rPr lang="en-US" smtClean="0"/>
              <a:t>31</a:t>
            </a:fld>
            <a:endParaRPr lang="en-US"/>
          </a:p>
        </p:txBody>
      </p:sp>
    </p:spTree>
    <p:extLst>
      <p:ext uri="{BB962C8B-B14F-4D97-AF65-F5344CB8AC3E}">
        <p14:creationId xmlns:p14="http://schemas.microsoft.com/office/powerpoint/2010/main" val="289698342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a:t>
            </a:r>
            <a:endParaRPr lang="en-US" dirty="0"/>
          </a:p>
        </p:txBody>
      </p:sp>
      <p:sp>
        <p:nvSpPr>
          <p:cNvPr id="3" name="Content Placeholder 2"/>
          <p:cNvSpPr>
            <a:spLocks noGrp="1"/>
          </p:cNvSpPr>
          <p:nvPr>
            <p:ph idx="1"/>
          </p:nvPr>
        </p:nvSpPr>
        <p:spPr/>
        <p:txBody>
          <a:bodyPr>
            <a:normAutofit lnSpcReduction="10000"/>
          </a:bodyPr>
          <a:lstStyle/>
          <a:p>
            <a:r>
              <a:rPr lang="en-US" dirty="0" smtClean="0"/>
              <a:t>Consider the following choices</a:t>
            </a:r>
          </a:p>
          <a:p>
            <a:pPr marL="0" indent="0">
              <a:buNone/>
            </a:pPr>
            <a:r>
              <a:rPr lang="en-US" dirty="0"/>
              <a:t>	</a:t>
            </a:r>
            <a:r>
              <a:rPr lang="en-US" dirty="0" smtClean="0"/>
              <a:t>AD. 25% chance to win $240 and a 75% chance to 		lose $760</a:t>
            </a:r>
          </a:p>
          <a:p>
            <a:pPr marL="0" indent="0">
              <a:buNone/>
            </a:pPr>
            <a:r>
              <a:rPr lang="en-US" dirty="0"/>
              <a:t>	</a:t>
            </a:r>
            <a:r>
              <a:rPr lang="en-US" dirty="0" smtClean="0"/>
              <a:t>BC. 25% chance to win $250 and a 75% chance to 		lose $750</a:t>
            </a:r>
          </a:p>
          <a:p>
            <a:r>
              <a:rPr lang="en-US" dirty="0" smtClean="0"/>
              <a:t>It is pretty obvious that BC is the much better choice</a:t>
            </a:r>
          </a:p>
          <a:p>
            <a:r>
              <a:rPr lang="en-US" dirty="0" smtClean="0"/>
              <a:t>In many experiments, 73% picked AD and only 3% chose BC</a:t>
            </a:r>
          </a:p>
          <a:p>
            <a:r>
              <a:rPr lang="en-US" dirty="0" smtClean="0"/>
              <a:t>For gains, we are more likely to choose the sure thing (we want the joy)</a:t>
            </a:r>
          </a:p>
          <a:p>
            <a:r>
              <a:rPr lang="en-US" dirty="0" smtClean="0"/>
              <a:t>For losses, we would like some chance to avoid the pain of losses</a:t>
            </a:r>
          </a:p>
          <a:p>
            <a:endParaRPr lang="en-US" dirty="0"/>
          </a:p>
        </p:txBody>
      </p:sp>
      <p:sp>
        <p:nvSpPr>
          <p:cNvPr id="4" name="Slide Number Placeholder 3"/>
          <p:cNvSpPr>
            <a:spLocks noGrp="1"/>
          </p:cNvSpPr>
          <p:nvPr>
            <p:ph type="sldNum" sz="quarter" idx="12"/>
          </p:nvPr>
        </p:nvSpPr>
        <p:spPr/>
        <p:txBody>
          <a:bodyPr/>
          <a:lstStyle/>
          <a:p>
            <a:fld id="{0AA36FB5-0778-4DBA-A3B4-CA5AA553ABAE}" type="slidenum">
              <a:rPr lang="en-US" smtClean="0"/>
              <a:t>32</a:t>
            </a:fld>
            <a:endParaRPr lang="en-US"/>
          </a:p>
        </p:txBody>
      </p:sp>
    </p:spTree>
    <p:extLst>
      <p:ext uri="{BB962C8B-B14F-4D97-AF65-F5344CB8AC3E}">
        <p14:creationId xmlns:p14="http://schemas.microsoft.com/office/powerpoint/2010/main" val="319104447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Framing</a:t>
            </a:r>
            <a:endParaRPr lang="en-US" dirty="0"/>
          </a:p>
        </p:txBody>
      </p:sp>
      <p:sp>
        <p:nvSpPr>
          <p:cNvPr id="3" name="Content Placeholder 2"/>
          <p:cNvSpPr>
            <a:spLocks noGrp="1"/>
          </p:cNvSpPr>
          <p:nvPr>
            <p:ph idx="1"/>
          </p:nvPr>
        </p:nvSpPr>
        <p:spPr/>
        <p:txBody>
          <a:bodyPr/>
          <a:lstStyle/>
          <a:p>
            <a:r>
              <a:rPr lang="en-US" dirty="0" smtClean="0"/>
              <a:t>This is a case of narrow framing.</a:t>
            </a:r>
          </a:p>
          <a:p>
            <a:r>
              <a:rPr lang="en-US" dirty="0" smtClean="0"/>
              <a:t>As humans, we focus on what is in front of us. We make each decision as if it is the only one. </a:t>
            </a:r>
          </a:p>
          <a:p>
            <a:r>
              <a:rPr lang="en-US" dirty="0" smtClean="0"/>
              <a:t>We would do better if we were to evaluate all our decisions together.</a:t>
            </a:r>
            <a:endParaRPr lang="en-US" dirty="0"/>
          </a:p>
        </p:txBody>
      </p:sp>
      <p:sp>
        <p:nvSpPr>
          <p:cNvPr id="4" name="Slide Number Placeholder 3"/>
          <p:cNvSpPr>
            <a:spLocks noGrp="1"/>
          </p:cNvSpPr>
          <p:nvPr>
            <p:ph type="sldNum" sz="quarter" idx="12"/>
          </p:nvPr>
        </p:nvSpPr>
        <p:spPr/>
        <p:txBody>
          <a:bodyPr/>
          <a:lstStyle/>
          <a:p>
            <a:fld id="{0AA36FB5-0778-4DBA-A3B4-CA5AA553ABAE}" type="slidenum">
              <a:rPr lang="en-US" smtClean="0"/>
              <a:t>33</a:t>
            </a:fld>
            <a:endParaRPr lang="en-US"/>
          </a:p>
        </p:txBody>
      </p:sp>
    </p:spTree>
    <p:extLst>
      <p:ext uri="{BB962C8B-B14F-4D97-AF65-F5344CB8AC3E}">
        <p14:creationId xmlns:p14="http://schemas.microsoft.com/office/powerpoint/2010/main" val="213992931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Samuelson’s Problem</a:t>
            </a:r>
            <a:endParaRPr lang="en-US" dirty="0"/>
          </a:p>
        </p:txBody>
      </p:sp>
      <p:sp>
        <p:nvSpPr>
          <p:cNvPr id="3" name="Content Placeholder 2"/>
          <p:cNvSpPr>
            <a:spLocks noGrp="1"/>
          </p:cNvSpPr>
          <p:nvPr>
            <p:ph idx="1"/>
          </p:nvPr>
        </p:nvSpPr>
        <p:spPr/>
        <p:txBody>
          <a:bodyPr/>
          <a:lstStyle/>
          <a:p>
            <a:r>
              <a:rPr lang="en-US" dirty="0" smtClean="0"/>
              <a:t>Samuelson proposed a problem where he offered his friend, Sam, a coin flip to either win $200 or lose $100.</a:t>
            </a:r>
          </a:p>
          <a:p>
            <a:r>
              <a:rPr lang="en-US" dirty="0" smtClean="0"/>
              <a:t>Sam said that the loss of $100 would feel worse than the gain of $200.</a:t>
            </a:r>
          </a:p>
          <a:p>
            <a:r>
              <a:rPr lang="en-US" dirty="0" smtClean="0"/>
              <a:t>He then asked his friend if he would like to commit to 100 straight coin flips with the same rules.</a:t>
            </a:r>
          </a:p>
          <a:p>
            <a:r>
              <a:rPr lang="en-US" dirty="0" smtClean="0"/>
              <a:t>No sane person would reject that offer.</a:t>
            </a:r>
          </a:p>
          <a:p>
            <a:r>
              <a:rPr lang="en-US" dirty="0" smtClean="0"/>
              <a:t>But that is what we do everyday.</a:t>
            </a:r>
          </a:p>
          <a:p>
            <a:r>
              <a:rPr lang="en-US" dirty="0" smtClean="0"/>
              <a:t>We are constantly faced with decisions and we often treat them as the only decision </a:t>
            </a:r>
            <a:endParaRPr lang="en-US" dirty="0"/>
          </a:p>
        </p:txBody>
      </p:sp>
      <p:sp>
        <p:nvSpPr>
          <p:cNvPr id="4" name="Slide Number Placeholder 3"/>
          <p:cNvSpPr>
            <a:spLocks noGrp="1"/>
          </p:cNvSpPr>
          <p:nvPr>
            <p:ph type="sldNum" sz="quarter" idx="12"/>
          </p:nvPr>
        </p:nvSpPr>
        <p:spPr/>
        <p:txBody>
          <a:bodyPr/>
          <a:lstStyle/>
          <a:p>
            <a:fld id="{0AA36FB5-0778-4DBA-A3B4-CA5AA553ABAE}" type="slidenum">
              <a:rPr lang="en-US" smtClean="0"/>
              <a:t>34</a:t>
            </a:fld>
            <a:endParaRPr lang="en-US"/>
          </a:p>
        </p:txBody>
      </p:sp>
    </p:spTree>
    <p:extLst>
      <p:ext uri="{BB962C8B-B14F-4D97-AF65-F5344CB8AC3E}">
        <p14:creationId xmlns:p14="http://schemas.microsoft.com/office/powerpoint/2010/main" val="275515601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Kahneman’s</a:t>
            </a:r>
            <a:r>
              <a:rPr lang="en-US" dirty="0" smtClean="0"/>
              <a:t> Response</a:t>
            </a:r>
            <a:endParaRPr lang="en-US" dirty="0"/>
          </a:p>
        </p:txBody>
      </p:sp>
      <p:sp>
        <p:nvSpPr>
          <p:cNvPr id="3" name="Content Placeholder 2"/>
          <p:cNvSpPr>
            <a:spLocks noGrp="1"/>
          </p:cNvSpPr>
          <p:nvPr>
            <p:ph idx="1"/>
          </p:nvPr>
        </p:nvSpPr>
        <p:spPr/>
        <p:txBody>
          <a:bodyPr/>
          <a:lstStyle/>
          <a:p>
            <a:r>
              <a:rPr lang="en-US" dirty="0" smtClean="0"/>
              <a:t>Are you on your deathbed?</a:t>
            </a:r>
          </a:p>
          <a:p>
            <a:r>
              <a:rPr lang="en-US" dirty="0" smtClean="0"/>
              <a:t>We may not receive this same gamble again, but life is full of small gambles relative to your overall wealth.</a:t>
            </a:r>
          </a:p>
          <a:p>
            <a:r>
              <a:rPr lang="en-US" dirty="0" smtClean="0"/>
              <a:t>You will be much better off if you believe, “you win a few, you lose a few.”</a:t>
            </a:r>
          </a:p>
          <a:p>
            <a:r>
              <a:rPr lang="en-US" dirty="0" smtClean="0"/>
              <a:t>It </a:t>
            </a:r>
            <a:r>
              <a:rPr lang="en-US" dirty="0"/>
              <a:t>works when </a:t>
            </a:r>
            <a:endParaRPr lang="en-US" dirty="0" smtClean="0"/>
          </a:p>
          <a:p>
            <a:pPr lvl="1"/>
            <a:r>
              <a:rPr lang="en-US" dirty="0" smtClean="0"/>
              <a:t>the gambles have positive expected value</a:t>
            </a:r>
            <a:endParaRPr lang="en-US" dirty="0"/>
          </a:p>
          <a:p>
            <a:pPr lvl="1"/>
            <a:r>
              <a:rPr lang="en-US" dirty="0"/>
              <a:t>the gambles are genuinely independent</a:t>
            </a:r>
          </a:p>
          <a:p>
            <a:pPr lvl="1"/>
            <a:r>
              <a:rPr lang="en-US" dirty="0"/>
              <a:t>the possible loss does not cause you to worry about your total </a:t>
            </a:r>
            <a:r>
              <a:rPr lang="en-US" dirty="0" smtClean="0"/>
              <a:t>wealth</a:t>
            </a:r>
            <a:endParaRPr lang="en-US" dirty="0"/>
          </a:p>
        </p:txBody>
      </p:sp>
      <p:sp>
        <p:nvSpPr>
          <p:cNvPr id="4" name="Slide Number Placeholder 3"/>
          <p:cNvSpPr>
            <a:spLocks noGrp="1"/>
          </p:cNvSpPr>
          <p:nvPr>
            <p:ph type="sldNum" sz="quarter" idx="12"/>
          </p:nvPr>
        </p:nvSpPr>
        <p:spPr/>
        <p:txBody>
          <a:bodyPr/>
          <a:lstStyle/>
          <a:p>
            <a:fld id="{0AA36FB5-0778-4DBA-A3B4-CA5AA553ABAE}" type="slidenum">
              <a:rPr lang="en-US" smtClean="0"/>
              <a:t>35</a:t>
            </a:fld>
            <a:endParaRPr lang="en-US"/>
          </a:p>
        </p:txBody>
      </p:sp>
    </p:spTree>
    <p:extLst>
      <p:ext uri="{BB962C8B-B14F-4D97-AF65-F5344CB8AC3E}">
        <p14:creationId xmlns:p14="http://schemas.microsoft.com/office/powerpoint/2010/main" val="124640692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a:bodyPr>
          <a:lstStyle/>
          <a:p>
            <a:r>
              <a:rPr lang="en-US" dirty="0" smtClean="0"/>
              <a:t>We often make decisions which are not in our best interests or sound because of our biases.</a:t>
            </a:r>
          </a:p>
          <a:p>
            <a:pPr lvl="1"/>
            <a:r>
              <a:rPr lang="en-US" dirty="0" smtClean="0"/>
              <a:t>Halo effect</a:t>
            </a:r>
          </a:p>
          <a:p>
            <a:pPr lvl="1"/>
            <a:r>
              <a:rPr lang="en-US" dirty="0" smtClean="0"/>
              <a:t>Intuitive statistics</a:t>
            </a:r>
          </a:p>
          <a:p>
            <a:pPr lvl="1"/>
            <a:r>
              <a:rPr lang="en-US" dirty="0" smtClean="0"/>
              <a:t>Finding causation everywhere</a:t>
            </a:r>
          </a:p>
          <a:p>
            <a:pPr lvl="1"/>
            <a:r>
              <a:rPr lang="en-US" dirty="0" smtClean="0"/>
              <a:t>Base Rates</a:t>
            </a:r>
          </a:p>
          <a:p>
            <a:pPr lvl="1"/>
            <a:r>
              <a:rPr lang="en-US" dirty="0" smtClean="0"/>
              <a:t>Extreme events</a:t>
            </a:r>
          </a:p>
          <a:p>
            <a:pPr lvl="1"/>
            <a:r>
              <a:rPr lang="en-US" dirty="0" smtClean="0"/>
              <a:t>Anchoring</a:t>
            </a:r>
          </a:p>
          <a:p>
            <a:pPr lvl="1"/>
            <a:r>
              <a:rPr lang="en-US" dirty="0"/>
              <a:t>Loss </a:t>
            </a:r>
            <a:r>
              <a:rPr lang="en-US" dirty="0" smtClean="0"/>
              <a:t>aversion</a:t>
            </a:r>
            <a:endParaRPr lang="en-US" b="1" dirty="0" smtClean="0"/>
          </a:p>
          <a:p>
            <a:pPr lvl="1"/>
            <a:r>
              <a:rPr lang="en-US" dirty="0" smtClean="0"/>
              <a:t>Narrow framing</a:t>
            </a:r>
          </a:p>
          <a:p>
            <a:r>
              <a:rPr lang="en-US" dirty="0" smtClean="0"/>
              <a:t>By understanding these biases and accounting for them, we can make better decisions and improve our lives.</a:t>
            </a:r>
            <a:endParaRPr lang="en-US" dirty="0"/>
          </a:p>
        </p:txBody>
      </p:sp>
      <p:sp>
        <p:nvSpPr>
          <p:cNvPr id="4" name="Slide Number Placeholder 3"/>
          <p:cNvSpPr>
            <a:spLocks noGrp="1"/>
          </p:cNvSpPr>
          <p:nvPr>
            <p:ph type="sldNum" sz="quarter" idx="12"/>
          </p:nvPr>
        </p:nvSpPr>
        <p:spPr/>
        <p:txBody>
          <a:bodyPr/>
          <a:lstStyle/>
          <a:p>
            <a:fld id="{0AA36FB5-0778-4DBA-A3B4-CA5AA553ABAE}" type="slidenum">
              <a:rPr lang="en-US" smtClean="0"/>
              <a:t>36</a:t>
            </a:fld>
            <a:endParaRPr lang="en-US"/>
          </a:p>
        </p:txBody>
      </p:sp>
    </p:spTree>
    <p:extLst>
      <p:ext uri="{BB962C8B-B14F-4D97-AF65-F5344CB8AC3E}">
        <p14:creationId xmlns:p14="http://schemas.microsoft.com/office/powerpoint/2010/main" val="42097000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Alan and Ben</a:t>
            </a:r>
            <a:endParaRPr lang="en-US" dirty="0"/>
          </a:p>
        </p:txBody>
      </p:sp>
      <p:sp>
        <p:nvSpPr>
          <p:cNvPr id="3" name="Content Placeholder 2"/>
          <p:cNvSpPr>
            <a:spLocks noGrp="1"/>
          </p:cNvSpPr>
          <p:nvPr>
            <p:ph idx="1"/>
          </p:nvPr>
        </p:nvSpPr>
        <p:spPr/>
        <p:txBody>
          <a:bodyPr/>
          <a:lstStyle/>
          <a:p>
            <a:pPr marL="0" indent="0">
              <a:buNone/>
            </a:pPr>
            <a:r>
              <a:rPr lang="en-US" dirty="0" smtClean="0"/>
              <a:t>On a scale of 1-10 (10 highest)</a:t>
            </a:r>
            <a:r>
              <a:rPr lang="en-US" dirty="0"/>
              <a:t> </a:t>
            </a:r>
            <a:r>
              <a:rPr lang="en-US" dirty="0" smtClean="0"/>
              <a:t>how likely is Alan to be a good worker? </a:t>
            </a:r>
          </a:p>
          <a:p>
            <a:pPr marL="0" indent="0">
              <a:buNone/>
            </a:pPr>
            <a:endParaRPr lang="en-US" dirty="0" smtClean="0"/>
          </a:p>
          <a:p>
            <a:pPr marL="0" indent="0">
              <a:buNone/>
            </a:pPr>
            <a:r>
              <a:rPr lang="en-US" sz="2200" dirty="0" smtClean="0"/>
              <a:t>Alan: intelligent-industrious-impulsive-critical-stubborn-envious</a:t>
            </a:r>
          </a:p>
        </p:txBody>
      </p:sp>
      <p:sp>
        <p:nvSpPr>
          <p:cNvPr id="4" name="Slide Number Placeholder 3"/>
          <p:cNvSpPr>
            <a:spLocks noGrp="1"/>
          </p:cNvSpPr>
          <p:nvPr>
            <p:ph type="sldNum" sz="quarter" idx="12"/>
          </p:nvPr>
        </p:nvSpPr>
        <p:spPr/>
        <p:txBody>
          <a:bodyPr/>
          <a:lstStyle/>
          <a:p>
            <a:fld id="{0AA36FB5-0778-4DBA-A3B4-CA5AA553ABAE}" type="slidenum">
              <a:rPr lang="en-US" smtClean="0"/>
              <a:t>4</a:t>
            </a:fld>
            <a:endParaRPr lang="en-US"/>
          </a:p>
        </p:txBody>
      </p:sp>
    </p:spTree>
    <p:extLst>
      <p:ext uri="{BB962C8B-B14F-4D97-AF65-F5344CB8AC3E}">
        <p14:creationId xmlns:p14="http://schemas.microsoft.com/office/powerpoint/2010/main" val="35378012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Alan and Ben</a:t>
            </a:r>
            <a:endParaRPr lang="en-US" dirty="0"/>
          </a:p>
        </p:txBody>
      </p:sp>
      <p:sp>
        <p:nvSpPr>
          <p:cNvPr id="3" name="Content Placeholder 2"/>
          <p:cNvSpPr>
            <a:spLocks noGrp="1"/>
          </p:cNvSpPr>
          <p:nvPr>
            <p:ph idx="1"/>
          </p:nvPr>
        </p:nvSpPr>
        <p:spPr/>
        <p:txBody>
          <a:bodyPr/>
          <a:lstStyle/>
          <a:p>
            <a:r>
              <a:rPr lang="en-US" dirty="0" smtClean="0"/>
              <a:t>What about Ben? </a:t>
            </a:r>
            <a:r>
              <a:rPr lang="en-US" dirty="0"/>
              <a:t>On a scale of 1-10 (10 highest) how likely is </a:t>
            </a:r>
            <a:r>
              <a:rPr lang="en-US" dirty="0" smtClean="0"/>
              <a:t>he to </a:t>
            </a:r>
            <a:r>
              <a:rPr lang="en-US" dirty="0"/>
              <a:t>be a good worker? </a:t>
            </a:r>
            <a:endParaRPr lang="en-US" dirty="0" smtClean="0"/>
          </a:p>
          <a:p>
            <a:pPr marL="0" indent="0">
              <a:buNone/>
            </a:pPr>
            <a:endParaRPr lang="en-US" dirty="0"/>
          </a:p>
          <a:p>
            <a:pPr marL="0" indent="0">
              <a:buNone/>
            </a:pPr>
            <a:r>
              <a:rPr lang="en-US" sz="2200" dirty="0"/>
              <a:t>Ben: envious-stubborn-critical-impulsive-industrious-intelligent</a:t>
            </a:r>
          </a:p>
          <a:p>
            <a:pPr marL="0" indent="0">
              <a:buNone/>
            </a:pPr>
            <a:endParaRPr lang="en-US" dirty="0"/>
          </a:p>
        </p:txBody>
      </p:sp>
      <p:sp>
        <p:nvSpPr>
          <p:cNvPr id="4" name="Slide Number Placeholder 3"/>
          <p:cNvSpPr>
            <a:spLocks noGrp="1"/>
          </p:cNvSpPr>
          <p:nvPr>
            <p:ph type="sldNum" sz="quarter" idx="12"/>
          </p:nvPr>
        </p:nvSpPr>
        <p:spPr/>
        <p:txBody>
          <a:bodyPr/>
          <a:lstStyle/>
          <a:p>
            <a:fld id="{0AA36FB5-0778-4DBA-A3B4-CA5AA553ABAE}" type="slidenum">
              <a:rPr lang="en-US" smtClean="0"/>
              <a:t>5</a:t>
            </a:fld>
            <a:endParaRPr lang="en-US"/>
          </a:p>
        </p:txBody>
      </p:sp>
    </p:spTree>
    <p:extLst>
      <p:ext uri="{BB962C8B-B14F-4D97-AF65-F5344CB8AC3E}">
        <p14:creationId xmlns:p14="http://schemas.microsoft.com/office/powerpoint/2010/main" val="33110229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Alan and Ben</a:t>
            </a:r>
            <a:endParaRPr lang="en-US" dirty="0"/>
          </a:p>
        </p:txBody>
      </p:sp>
      <p:sp>
        <p:nvSpPr>
          <p:cNvPr id="3" name="Content Placeholder 2"/>
          <p:cNvSpPr>
            <a:spLocks noGrp="1"/>
          </p:cNvSpPr>
          <p:nvPr>
            <p:ph idx="1"/>
          </p:nvPr>
        </p:nvSpPr>
        <p:spPr/>
        <p:txBody>
          <a:bodyPr>
            <a:normAutofit/>
          </a:bodyPr>
          <a:lstStyle/>
          <a:p>
            <a:r>
              <a:rPr lang="en-US" dirty="0" smtClean="0"/>
              <a:t>Most people, myself included, have a more favorable impression of Alan than of Ben.</a:t>
            </a:r>
          </a:p>
          <a:p>
            <a:r>
              <a:rPr lang="en-US" dirty="0" smtClean="0"/>
              <a:t>Notice that the attributes of the two people are the same only the order is reversed.</a:t>
            </a:r>
          </a:p>
          <a:p>
            <a:pPr marL="0" indent="0">
              <a:buNone/>
            </a:pPr>
            <a:endParaRPr lang="en-US" dirty="0" smtClean="0"/>
          </a:p>
          <a:p>
            <a:pPr marL="0" indent="0">
              <a:buNone/>
            </a:pPr>
            <a:r>
              <a:rPr lang="en-US" sz="2200" dirty="0"/>
              <a:t>Alan: intelligent-industrious-impulsive-critical-stubborn-envious</a:t>
            </a:r>
          </a:p>
          <a:p>
            <a:pPr marL="0" indent="0">
              <a:buNone/>
            </a:pPr>
            <a:r>
              <a:rPr lang="en-US" sz="2200" dirty="0"/>
              <a:t>Ben: </a:t>
            </a:r>
            <a:r>
              <a:rPr lang="en-US" sz="2200" dirty="0" smtClean="0"/>
              <a:t>envious-stubborn-critical-impulsive-industrious-intelligent</a:t>
            </a:r>
          </a:p>
          <a:p>
            <a:pPr marL="0" indent="0">
              <a:buNone/>
            </a:pPr>
            <a:endParaRPr lang="en-US" sz="2200" dirty="0" smtClean="0"/>
          </a:p>
          <a:p>
            <a:r>
              <a:rPr lang="en-US" dirty="0" smtClean="0"/>
              <a:t>This is called the “Halo Effect.” Once we read the first attribute or two we pay more attention to the attributes which fit our new impression of Alan and Ben and give less credence to the attributes which don’t fit.</a:t>
            </a:r>
          </a:p>
        </p:txBody>
      </p:sp>
      <p:sp>
        <p:nvSpPr>
          <p:cNvPr id="4" name="Slide Number Placeholder 3"/>
          <p:cNvSpPr>
            <a:spLocks noGrp="1"/>
          </p:cNvSpPr>
          <p:nvPr>
            <p:ph type="sldNum" sz="quarter" idx="12"/>
          </p:nvPr>
        </p:nvSpPr>
        <p:spPr/>
        <p:txBody>
          <a:bodyPr/>
          <a:lstStyle/>
          <a:p>
            <a:fld id="{0AA36FB5-0778-4DBA-A3B4-CA5AA553ABAE}" type="slidenum">
              <a:rPr lang="en-US" smtClean="0"/>
              <a:t>6</a:t>
            </a:fld>
            <a:endParaRPr lang="en-US"/>
          </a:p>
        </p:txBody>
      </p:sp>
    </p:spTree>
    <p:extLst>
      <p:ext uri="{BB962C8B-B14F-4D97-AF65-F5344CB8AC3E}">
        <p14:creationId xmlns:p14="http://schemas.microsoft.com/office/powerpoint/2010/main" val="29664643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Linda</a:t>
            </a:r>
            <a:endParaRPr lang="en-US" dirty="0"/>
          </a:p>
        </p:txBody>
      </p:sp>
      <p:sp>
        <p:nvSpPr>
          <p:cNvPr id="3" name="Content Placeholder 2"/>
          <p:cNvSpPr>
            <a:spLocks noGrp="1"/>
          </p:cNvSpPr>
          <p:nvPr>
            <p:ph idx="1"/>
          </p:nvPr>
        </p:nvSpPr>
        <p:spPr/>
        <p:txBody>
          <a:bodyPr/>
          <a:lstStyle/>
          <a:p>
            <a:pPr marL="0" indent="0">
              <a:buNone/>
            </a:pPr>
            <a:r>
              <a:rPr lang="en-US" dirty="0" smtClean="0"/>
              <a:t>Linda is thirty-one years old, single, outspoken, and very bright. She majored in philosophy. As a student, she was deeply concerned with issues of discrimination and social justice, and also participated in antinuclear demonstrations.</a:t>
            </a:r>
          </a:p>
          <a:p>
            <a:pPr marL="0" indent="0">
              <a:buNone/>
            </a:pPr>
            <a:endParaRPr lang="en-US" dirty="0"/>
          </a:p>
          <a:p>
            <a:pPr marL="0" indent="0">
              <a:buNone/>
            </a:pPr>
            <a:r>
              <a:rPr lang="en-US" dirty="0" smtClean="0"/>
              <a:t>Put these three possibilities in order from most likely to least likely.</a:t>
            </a:r>
          </a:p>
          <a:p>
            <a:r>
              <a:rPr lang="en-US" dirty="0" smtClean="0"/>
              <a:t>Linda is a bank teller</a:t>
            </a:r>
          </a:p>
          <a:p>
            <a:r>
              <a:rPr lang="en-US" dirty="0" smtClean="0"/>
              <a:t>Linda works in a bookstore and takes yoga classes</a:t>
            </a:r>
          </a:p>
          <a:p>
            <a:r>
              <a:rPr lang="en-US" dirty="0" smtClean="0"/>
              <a:t>Linda is a bank teller and active in the feminist movement</a:t>
            </a:r>
            <a:endParaRPr lang="en-US" dirty="0"/>
          </a:p>
        </p:txBody>
      </p:sp>
      <p:sp>
        <p:nvSpPr>
          <p:cNvPr id="4" name="Slide Number Placeholder 3"/>
          <p:cNvSpPr>
            <a:spLocks noGrp="1"/>
          </p:cNvSpPr>
          <p:nvPr>
            <p:ph type="sldNum" sz="quarter" idx="12"/>
          </p:nvPr>
        </p:nvSpPr>
        <p:spPr/>
        <p:txBody>
          <a:bodyPr/>
          <a:lstStyle/>
          <a:p>
            <a:fld id="{0AA36FB5-0778-4DBA-A3B4-CA5AA553ABAE}" type="slidenum">
              <a:rPr lang="en-US" smtClean="0"/>
              <a:t>7</a:t>
            </a:fld>
            <a:endParaRPr lang="en-US"/>
          </a:p>
        </p:txBody>
      </p:sp>
    </p:spTree>
    <p:extLst>
      <p:ext uri="{BB962C8B-B14F-4D97-AF65-F5344CB8AC3E}">
        <p14:creationId xmlns:p14="http://schemas.microsoft.com/office/powerpoint/2010/main" val="36947740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Linda</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85% of the respondents (undergraduates at several major universities) said that feminist bank teller was more likely than bank teller.</a:t>
                </a:r>
              </a:p>
              <a:p>
                <a:r>
                  <a:rPr lang="en-US" dirty="0" smtClean="0"/>
                  <a:t>That violates basic probability! If A is feminist and B is bank teller then </a:t>
                </a:r>
                <a14:m>
                  <m:oMath xmlns:m="http://schemas.openxmlformats.org/officeDocument/2006/math">
                    <m:r>
                      <a:rPr lang="en-US" b="0" i="1" smtClean="0">
                        <a:latin typeface="Cambria Math"/>
                      </a:rPr>
                      <m:t>𝑃</m:t>
                    </m:r>
                    <m:d>
                      <m:dPr>
                        <m:ctrlPr>
                          <a:rPr lang="en-US" b="0" i="1" smtClean="0">
                            <a:latin typeface="Cambria Math" panose="02040503050406030204" pitchFamily="18" charset="0"/>
                          </a:rPr>
                        </m:ctrlPr>
                      </m:dPr>
                      <m:e>
                        <m:r>
                          <a:rPr lang="en-US" b="0" i="1" smtClean="0">
                            <a:latin typeface="Cambria Math"/>
                          </a:rPr>
                          <m:t>𝐵</m:t>
                        </m:r>
                      </m:e>
                    </m:d>
                    <m:r>
                      <a:rPr lang="en-US" b="0" i="1" smtClean="0">
                        <a:latin typeface="Cambria Math"/>
                      </a:rPr>
                      <m:t>≥</m:t>
                    </m:r>
                    <m:r>
                      <a:rPr lang="en-US" b="0" i="1" smtClean="0">
                        <a:latin typeface="Cambria Math"/>
                      </a:rPr>
                      <m:t>𝑃</m:t>
                    </m:r>
                    <m:r>
                      <a:rPr lang="en-US" b="0" i="1" smtClean="0">
                        <a:latin typeface="Cambria Math"/>
                      </a:rPr>
                      <m:t>(</m:t>
                    </m:r>
                    <m:r>
                      <a:rPr lang="en-US" b="0" i="1" smtClean="0">
                        <a:latin typeface="Cambria Math"/>
                      </a:rPr>
                      <m:t>𝐴</m:t>
                    </m:r>
                    <m:r>
                      <a:rPr lang="en-US" b="0" i="1" smtClean="0">
                        <a:latin typeface="Cambria Math"/>
                      </a:rPr>
                      <m:t>∩</m:t>
                    </m:r>
                    <m:r>
                      <a:rPr lang="en-US" b="0" i="1" smtClean="0">
                        <a:latin typeface="Cambria Math"/>
                      </a:rPr>
                      <m:t>𝐵</m:t>
                    </m:r>
                    <m:r>
                      <a:rPr lang="en-US" b="0" i="1" smtClean="0">
                        <a:latin typeface="Cambria Math"/>
                      </a:rPr>
                      <m:t>)</m:t>
                    </m:r>
                  </m:oMath>
                </a14:m>
                <a:r>
                  <a:rPr lang="en-US" dirty="0" smtClean="0"/>
                  <a:t>.</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593" t="-875" r="-1333"/>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0AA36FB5-0778-4DBA-A3B4-CA5AA553ABAE}" type="slidenum">
              <a:rPr lang="en-US" smtClean="0"/>
              <a:t>8</a:t>
            </a:fld>
            <a:endParaRPr lang="en-US"/>
          </a:p>
        </p:txBody>
      </p:sp>
    </p:spTree>
    <p:extLst>
      <p:ext uri="{BB962C8B-B14F-4D97-AF65-F5344CB8AC3E}">
        <p14:creationId xmlns:p14="http://schemas.microsoft.com/office/powerpoint/2010/main" val="2946470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Bat and Ball</a:t>
            </a:r>
            <a:endParaRPr lang="en-US" dirty="0"/>
          </a:p>
        </p:txBody>
      </p:sp>
      <p:sp>
        <p:nvSpPr>
          <p:cNvPr id="3" name="Content Placeholder 2"/>
          <p:cNvSpPr>
            <a:spLocks noGrp="1"/>
          </p:cNvSpPr>
          <p:nvPr>
            <p:ph idx="1"/>
          </p:nvPr>
        </p:nvSpPr>
        <p:spPr/>
        <p:txBody>
          <a:bodyPr/>
          <a:lstStyle/>
          <a:p>
            <a:r>
              <a:rPr lang="en-US" dirty="0" smtClean="0"/>
              <a:t>On the next slide, there is a math problem. Shout out the answer as quickly as you can.</a:t>
            </a:r>
            <a:endParaRPr lang="en-US" dirty="0"/>
          </a:p>
        </p:txBody>
      </p:sp>
      <p:sp>
        <p:nvSpPr>
          <p:cNvPr id="4" name="Slide Number Placeholder 3"/>
          <p:cNvSpPr>
            <a:spLocks noGrp="1"/>
          </p:cNvSpPr>
          <p:nvPr>
            <p:ph type="sldNum" sz="quarter" idx="12"/>
          </p:nvPr>
        </p:nvSpPr>
        <p:spPr/>
        <p:txBody>
          <a:bodyPr/>
          <a:lstStyle/>
          <a:p>
            <a:fld id="{0AA36FB5-0778-4DBA-A3B4-CA5AA553ABAE}" type="slidenum">
              <a:rPr lang="en-US" smtClean="0"/>
              <a:t>9</a:t>
            </a:fld>
            <a:endParaRPr lang="en-US"/>
          </a:p>
        </p:txBody>
      </p:sp>
    </p:spTree>
    <p:extLst>
      <p:ext uri="{BB962C8B-B14F-4D97-AF65-F5344CB8AC3E}">
        <p14:creationId xmlns:p14="http://schemas.microsoft.com/office/powerpoint/2010/main" val="88461466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th3621">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Math3621</Template>
  <TotalTime>875</TotalTime>
  <Words>1675</Words>
  <Application>Microsoft Office PowerPoint</Application>
  <PresentationFormat>On-screen Show (4:3)</PresentationFormat>
  <Paragraphs>230</Paragraphs>
  <Slides>36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Arial</vt:lpstr>
      <vt:lpstr>Calibri</vt:lpstr>
      <vt:lpstr>Cambria Math</vt:lpstr>
      <vt:lpstr>Math3621</vt:lpstr>
      <vt:lpstr>Understanding Behavioral Economics to be Better Actuaries</vt:lpstr>
      <vt:lpstr>Source</vt:lpstr>
      <vt:lpstr>Alan and Ben</vt:lpstr>
      <vt:lpstr>Alan and Ben</vt:lpstr>
      <vt:lpstr>Alan and Ben</vt:lpstr>
      <vt:lpstr>Alan and Ben</vt:lpstr>
      <vt:lpstr>Linda</vt:lpstr>
      <vt:lpstr>Linda</vt:lpstr>
      <vt:lpstr>Bat and Ball</vt:lpstr>
      <vt:lpstr>Bat and Ball</vt:lpstr>
      <vt:lpstr>Kidney Cancer</vt:lpstr>
      <vt:lpstr>Kidney Cancer</vt:lpstr>
      <vt:lpstr>Kidney Cancer</vt:lpstr>
      <vt:lpstr>Kidney Cancer</vt:lpstr>
      <vt:lpstr>Taxis</vt:lpstr>
      <vt:lpstr>Taxis</vt:lpstr>
      <vt:lpstr>Telephone Polls</vt:lpstr>
      <vt:lpstr>Telephone Polls</vt:lpstr>
      <vt:lpstr>Causes of Death</vt:lpstr>
      <vt:lpstr>Causes of Death</vt:lpstr>
      <vt:lpstr>Causes of Death</vt:lpstr>
      <vt:lpstr>Causes of Death</vt:lpstr>
      <vt:lpstr>Presidents and Mountains</vt:lpstr>
      <vt:lpstr>Presidents and Mountains</vt:lpstr>
      <vt:lpstr>Presidents and Mountains</vt:lpstr>
      <vt:lpstr>Regret and Blame</vt:lpstr>
      <vt:lpstr>Regret and Blame</vt:lpstr>
      <vt:lpstr>Regret and Blame</vt:lpstr>
      <vt:lpstr>Regret and Blame</vt:lpstr>
      <vt:lpstr>Risk</vt:lpstr>
      <vt:lpstr>Risk</vt:lpstr>
      <vt:lpstr>Risk</vt:lpstr>
      <vt:lpstr>Framing</vt:lpstr>
      <vt:lpstr>Samuelson’s Problem</vt:lpstr>
      <vt:lpstr>Kahneman’s Response</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MATH 3621: Behavioral Economics</dc:title>
  <dc:creator>Hartman</dc:creator>
  <cp:lastModifiedBy>Brian Hartman</cp:lastModifiedBy>
  <cp:revision>41</cp:revision>
  <dcterms:created xsi:type="dcterms:W3CDTF">2012-01-18T14:01:48Z</dcterms:created>
  <dcterms:modified xsi:type="dcterms:W3CDTF">2018-03-16T17:20:01Z</dcterms:modified>
</cp:coreProperties>
</file>