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74" r:id="rId10"/>
    <p:sldId id="267" r:id="rId11"/>
    <p:sldId id="263" r:id="rId12"/>
    <p:sldId id="264" r:id="rId13"/>
    <p:sldId id="265" r:id="rId14"/>
    <p:sldId id="268" r:id="rId15"/>
    <p:sldId id="270" r:id="rId16"/>
    <p:sldId id="272" r:id="rId17"/>
    <p:sldId id="273" r:id="rId18"/>
    <p:sldId id="269" r:id="rId19"/>
    <p:sldId id="275" r:id="rId20"/>
    <p:sldId id="276" r:id="rId21"/>
    <p:sldId id="27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tman" initials="h" lastIdx="1" clrIdx="0">
    <p:extLst>
      <p:ext uri="{19B8F6BF-5375-455C-9EA6-DF929625EA0E}">
        <p15:presenceInfo xmlns:p15="http://schemas.microsoft.com/office/powerpoint/2012/main" userId="hartm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>
        <p:scale>
          <a:sx n="92" d="100"/>
          <a:sy n="92" d="100"/>
        </p:scale>
        <p:origin x="341" y="1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rtman\Downloads\Financial_Independence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'[Financial_Independence (1).xlsx]Sheet1'!$P$2</c:f>
              <c:strCache>
                <c:ptCount val="1"/>
                <c:pt idx="0">
                  <c:v>Years until Financial Independence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'[Financial_Independence (1).xlsx]Sheet1'!$O$3:$O$51</c:f>
              <c:numCache>
                <c:formatCode>0%</c:formatCode>
                <c:ptCount val="49"/>
                <c:pt idx="0">
                  <c:v>0.02</c:v>
                </c:pt>
                <c:pt idx="1">
                  <c:v>0.04</c:v>
                </c:pt>
                <c:pt idx="2">
                  <c:v>0.06</c:v>
                </c:pt>
                <c:pt idx="3">
                  <c:v>0.08</c:v>
                </c:pt>
                <c:pt idx="4">
                  <c:v>0.1</c:v>
                </c:pt>
                <c:pt idx="5">
                  <c:v>0.12</c:v>
                </c:pt>
                <c:pt idx="6">
                  <c:v>0.14000000000000001</c:v>
                </c:pt>
                <c:pt idx="7">
                  <c:v>0.16</c:v>
                </c:pt>
                <c:pt idx="8">
                  <c:v>0.18</c:v>
                </c:pt>
                <c:pt idx="9">
                  <c:v>0.2</c:v>
                </c:pt>
                <c:pt idx="10">
                  <c:v>0.22</c:v>
                </c:pt>
                <c:pt idx="11">
                  <c:v>0.24</c:v>
                </c:pt>
                <c:pt idx="12">
                  <c:v>0.26</c:v>
                </c:pt>
                <c:pt idx="13">
                  <c:v>0.28000000000000003</c:v>
                </c:pt>
                <c:pt idx="14">
                  <c:v>0.3</c:v>
                </c:pt>
                <c:pt idx="15">
                  <c:v>0.32</c:v>
                </c:pt>
                <c:pt idx="16">
                  <c:v>0.34</c:v>
                </c:pt>
                <c:pt idx="17">
                  <c:v>0.36</c:v>
                </c:pt>
                <c:pt idx="18">
                  <c:v>0.38</c:v>
                </c:pt>
                <c:pt idx="19">
                  <c:v>0.4</c:v>
                </c:pt>
                <c:pt idx="20">
                  <c:v>0.42</c:v>
                </c:pt>
                <c:pt idx="21">
                  <c:v>0.44</c:v>
                </c:pt>
                <c:pt idx="22">
                  <c:v>0.46</c:v>
                </c:pt>
                <c:pt idx="23">
                  <c:v>0.48</c:v>
                </c:pt>
                <c:pt idx="24">
                  <c:v>0.5</c:v>
                </c:pt>
                <c:pt idx="25">
                  <c:v>0.52</c:v>
                </c:pt>
                <c:pt idx="26">
                  <c:v>0.54</c:v>
                </c:pt>
                <c:pt idx="27">
                  <c:v>0.56000000000000005</c:v>
                </c:pt>
                <c:pt idx="28">
                  <c:v>0.57999999999999996</c:v>
                </c:pt>
                <c:pt idx="29">
                  <c:v>0.6</c:v>
                </c:pt>
                <c:pt idx="30">
                  <c:v>0.62</c:v>
                </c:pt>
                <c:pt idx="31">
                  <c:v>0.64</c:v>
                </c:pt>
                <c:pt idx="32">
                  <c:v>0.66</c:v>
                </c:pt>
                <c:pt idx="33">
                  <c:v>0.68</c:v>
                </c:pt>
                <c:pt idx="34">
                  <c:v>0.7</c:v>
                </c:pt>
                <c:pt idx="35">
                  <c:v>0.72</c:v>
                </c:pt>
                <c:pt idx="36">
                  <c:v>0.74</c:v>
                </c:pt>
                <c:pt idx="37">
                  <c:v>0.76</c:v>
                </c:pt>
                <c:pt idx="38">
                  <c:v>0.78</c:v>
                </c:pt>
                <c:pt idx="39">
                  <c:v>0.8</c:v>
                </c:pt>
                <c:pt idx="40">
                  <c:v>0.82</c:v>
                </c:pt>
                <c:pt idx="41">
                  <c:v>0.84</c:v>
                </c:pt>
                <c:pt idx="42">
                  <c:v>0.86</c:v>
                </c:pt>
                <c:pt idx="43">
                  <c:v>0.88</c:v>
                </c:pt>
                <c:pt idx="44">
                  <c:v>0.9</c:v>
                </c:pt>
                <c:pt idx="45">
                  <c:v>0.92</c:v>
                </c:pt>
                <c:pt idx="46">
                  <c:v>0.94</c:v>
                </c:pt>
                <c:pt idx="47">
                  <c:v>0.96</c:v>
                </c:pt>
                <c:pt idx="48">
                  <c:v>0.98</c:v>
                </c:pt>
              </c:numCache>
            </c:numRef>
          </c:cat>
          <c:val>
            <c:numRef>
              <c:f>'[Financial_Independence (1).xlsx]Sheet1'!$P$3:$P$51</c:f>
              <c:numCache>
                <c:formatCode>General</c:formatCode>
                <c:ptCount val="49"/>
                <c:pt idx="0">
                  <c:v>80.180566555238229</c:v>
                </c:pt>
                <c:pt idx="1">
                  <c:v>65.973867472347763</c:v>
                </c:pt>
                <c:pt idx="2">
                  <c:v>57.663481249827214</c:v>
                </c:pt>
                <c:pt idx="3">
                  <c:v>51.767168389457311</c:v>
                </c:pt>
                <c:pt idx="4">
                  <c:v>47.193632819064341</c:v>
                </c:pt>
                <c:pt idx="5">
                  <c:v>43.456782166936748</c:v>
                </c:pt>
                <c:pt idx="6">
                  <c:v>40.297319958694445</c:v>
                </c:pt>
                <c:pt idx="7">
                  <c:v>37.560469306566851</c:v>
                </c:pt>
                <c:pt idx="8">
                  <c:v>35.146395944416192</c:v>
                </c:pt>
                <c:pt idx="9">
                  <c:v>32.986933736173881</c:v>
                </c:pt>
                <c:pt idx="10">
                  <c:v>31.033462551421479</c:v>
                </c:pt>
                <c:pt idx="11">
                  <c:v>29.250083084046292</c:v>
                </c:pt>
                <c:pt idx="12">
                  <c:v>27.609533005231739</c:v>
                </c:pt>
                <c:pt idx="13">
                  <c:v>26.090620875803982</c:v>
                </c:pt>
                <c:pt idx="14">
                  <c:v>24.676547513653329</c:v>
                </c:pt>
                <c:pt idx="15">
                  <c:v>23.353770223676388</c:v>
                </c:pt>
                <c:pt idx="16">
                  <c:v>22.111211957098195</c:v>
                </c:pt>
                <c:pt idx="17">
                  <c:v>20.939696861525732</c:v>
                </c:pt>
                <c:pt idx="18">
                  <c:v>19.831538645814089</c:v>
                </c:pt>
                <c:pt idx="19">
                  <c:v>18.780234653283422</c:v>
                </c:pt>
                <c:pt idx="20">
                  <c:v>17.780234653283426</c:v>
                </c:pt>
                <c:pt idx="21">
                  <c:v>16.82676346853102</c:v>
                </c:pt>
                <c:pt idx="22">
                  <c:v>15.915683062724886</c:v>
                </c:pt>
                <c:pt idx="23">
                  <c:v>15.043384001155829</c:v>
                </c:pt>
                <c:pt idx="24">
                  <c:v>14.206699082890461</c:v>
                </c:pt>
                <c:pt idx="25">
                  <c:v>13.40283392234128</c:v>
                </c:pt>
                <c:pt idx="26">
                  <c:v>12.629310639005169</c:v>
                </c:pt>
                <c:pt idx="27">
                  <c:v>11.883921792913522</c:v>
                </c:pt>
                <c:pt idx="28">
                  <c:v>11.164692407060068</c:v>
                </c:pt>
                <c:pt idx="29">
                  <c:v>10.469848430762866</c:v>
                </c:pt>
                <c:pt idx="30">
                  <c:v>9.7977903760057075</c:v>
                </c:pt>
                <c:pt idx="31">
                  <c:v>9.1470711407859273</c:v>
                </c:pt>
                <c:pt idx="32">
                  <c:v>8.5163772460104568</c:v>
                </c:pt>
                <c:pt idx="33">
                  <c:v>7.904512874207736</c:v>
                </c:pt>
                <c:pt idx="34">
                  <c:v>7.3103862225205622</c:v>
                </c:pt>
                <c:pt idx="35">
                  <c:v>6.7329977786352693</c:v>
                </c:pt>
                <c:pt idx="36">
                  <c:v>6.1714302033968069</c:v>
                </c:pt>
                <c:pt idx="37">
                  <c:v>5.6248395629236301</c:v>
                </c:pt>
                <c:pt idx="38">
                  <c:v>5.0924476998207213</c:v>
                </c:pt>
                <c:pt idx="39">
                  <c:v>4.5735355703929628</c:v>
                </c:pt>
                <c:pt idx="40">
                  <c:v>4.0674374046925541</c:v>
                </c:pt>
                <c:pt idx="41">
                  <c:v>3.5735355703929659</c:v>
                </c:pt>
                <c:pt idx="42">
                  <c:v>3.0912560410911065</c:v>
                </c:pt>
                <c:pt idx="43">
                  <c:v>2.6200643856405565</c:v>
                </c:pt>
                <c:pt idx="44">
                  <c:v>2.1594622082423043</c:v>
                </c:pt>
                <c:pt idx="45">
                  <c:v>1.7089839798344264</c:v>
                </c:pt>
                <c:pt idx="46">
                  <c:v>1.2681942102759645</c:v>
                </c:pt>
                <c:pt idx="47">
                  <c:v>0.8366849182653685</c:v>
                </c:pt>
                <c:pt idx="48">
                  <c:v>0.41407336215066148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BE-480F-8F83-72CA3FCCFA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52595872"/>
        <c:axId val="1452592608"/>
      </c:lineChart>
      <c:catAx>
        <c:axId val="14525958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Savings</a:t>
                </a:r>
                <a:r>
                  <a:rPr lang="en-US" baseline="0"/>
                  <a:t>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2592608"/>
        <c:crosses val="autoZero"/>
        <c:auto val="1"/>
        <c:lblAlgn val="ctr"/>
        <c:lblOffset val="100"/>
        <c:noMultiLvlLbl val="0"/>
      </c:catAx>
      <c:valAx>
        <c:axId val="145259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2595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919A-8741-4473-8319-61FC637FC67F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1E8D-8897-4EA1-B10A-4B9DC309D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919A-8741-4473-8319-61FC637FC67F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1E8D-8897-4EA1-B10A-4B9DC309D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8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919A-8741-4473-8319-61FC637FC67F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1E8D-8897-4EA1-B10A-4B9DC309D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919A-8741-4473-8319-61FC637FC67F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1E8D-8897-4EA1-B10A-4B9DC309D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6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919A-8741-4473-8319-61FC637FC67F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1E8D-8897-4EA1-B10A-4B9DC309D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4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919A-8741-4473-8319-61FC637FC67F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1E8D-8897-4EA1-B10A-4B9DC309D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4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919A-8741-4473-8319-61FC637FC67F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1E8D-8897-4EA1-B10A-4B9DC309D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919A-8741-4473-8319-61FC637FC67F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1E8D-8897-4EA1-B10A-4B9DC309D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82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919A-8741-4473-8319-61FC637FC67F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1E8D-8897-4EA1-B10A-4B9DC309D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5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919A-8741-4473-8319-61FC637FC67F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1E8D-8897-4EA1-B10A-4B9DC309D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1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919A-8741-4473-8319-61FC637FC67F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1E8D-8897-4EA1-B10A-4B9DC309D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9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0919A-8741-4473-8319-61FC637FC67F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41E8D-8897-4EA1-B10A-4B9DC309D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7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ATGXUHwhAQlXKc9l58dR-h2dAQ5eQt34VE9tJIDrAHg/edit?usp=sharin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52ooLbqpy7IcZwe8U4c2SOcqieBjZkC2rIDEwIO2HGM/edit?usp=sharin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Personal Finance and Financial Independence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09537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Brian Hartman</a:t>
            </a:r>
          </a:p>
          <a:p>
            <a:r>
              <a:rPr lang="en-US" dirty="0"/>
              <a:t>Brigham Young University</a:t>
            </a:r>
          </a:p>
          <a:p>
            <a:endParaRPr lang="en-US" dirty="0"/>
          </a:p>
          <a:p>
            <a:r>
              <a:rPr lang="en-US" dirty="0"/>
              <a:t>Note: I am not a certified financial planner, so this should not be taken as fiduciary advice.</a:t>
            </a:r>
          </a:p>
        </p:txBody>
      </p:sp>
    </p:spTree>
    <p:extLst>
      <p:ext uri="{BB962C8B-B14F-4D97-AF65-F5344CB8AC3E}">
        <p14:creationId xmlns:p14="http://schemas.microsoft.com/office/powerpoint/2010/main" val="3842703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I love my job? Should I do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matter how close to infinite your income, it is always finite. Make the best use of it</a:t>
            </a:r>
          </a:p>
          <a:p>
            <a:r>
              <a:rPr lang="en-US" dirty="0"/>
              <a:t>Help as many people as you can</a:t>
            </a:r>
          </a:p>
          <a:p>
            <a:r>
              <a:rPr lang="en-US" dirty="0"/>
              <a:t>Help your children to expect a “normal” amount of spending</a:t>
            </a:r>
          </a:p>
          <a:p>
            <a:pPr lvl="1"/>
            <a:r>
              <a:rPr lang="en-US" dirty="0"/>
              <a:t>Median household income in US is around $74.5K</a:t>
            </a:r>
          </a:p>
          <a:p>
            <a:pPr lvl="1"/>
            <a:r>
              <a:rPr lang="en-US" dirty="0"/>
              <a:t>Your amount of spending is what your kids will come to think is normal</a:t>
            </a:r>
          </a:p>
          <a:p>
            <a:pPr lvl="1"/>
            <a:r>
              <a:rPr lang="en-US" dirty="0"/>
              <a:t>Don’t provide economic outpatient care (</a:t>
            </a:r>
            <a:r>
              <a:rPr lang="en-US" i="1" dirty="0"/>
              <a:t>Millionaire Next Door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61897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Start?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Spend less than you make</a:t>
            </a:r>
          </a:p>
          <a:p>
            <a:pPr lvl="1"/>
            <a:r>
              <a:rPr lang="en-US" dirty="0"/>
              <a:t>Budgeting</a:t>
            </a:r>
          </a:p>
          <a:p>
            <a:pPr lvl="1"/>
            <a:r>
              <a:rPr lang="en-US" dirty="0"/>
              <a:t>Understanding what actually makes you happy (memories/experiences) and what usually doesn’t (things)</a:t>
            </a:r>
          </a:p>
          <a:p>
            <a:r>
              <a:rPr lang="en-US" dirty="0"/>
              <a:t>Set up an emergency fund (3-6 months of expenses)</a:t>
            </a:r>
          </a:p>
          <a:p>
            <a:r>
              <a:rPr lang="en-US" dirty="0"/>
              <a:t>Get out of debt</a:t>
            </a:r>
          </a:p>
          <a:p>
            <a:r>
              <a:rPr lang="en-US" dirty="0"/>
              <a:t>Invest</a:t>
            </a:r>
          </a:p>
          <a:p>
            <a:r>
              <a:rPr lang="en-US" dirty="0"/>
              <a:t>Keep going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142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much to spend each month? </a:t>
            </a:r>
          </a:p>
          <a:p>
            <a:pPr lvl="1"/>
            <a:r>
              <a:rPr lang="en-US" dirty="0"/>
              <a:t>Should be less than you earn</a:t>
            </a:r>
          </a:p>
          <a:p>
            <a:pPr lvl="1"/>
            <a:r>
              <a:rPr lang="en-US" dirty="0"/>
              <a:t>How much less? </a:t>
            </a:r>
          </a:p>
          <a:p>
            <a:r>
              <a:rPr lang="en-US" dirty="0"/>
              <a:t>What should we spend money on? What will actually improve our life?</a:t>
            </a:r>
          </a:p>
          <a:p>
            <a:pPr lvl="1"/>
            <a:r>
              <a:rPr lang="en-US" dirty="0"/>
              <a:t>Memories?</a:t>
            </a:r>
          </a:p>
          <a:p>
            <a:pPr lvl="1"/>
            <a:r>
              <a:rPr lang="en-US" dirty="0"/>
              <a:t>Conveniences?</a:t>
            </a:r>
          </a:p>
          <a:p>
            <a:pPr lvl="1"/>
            <a:r>
              <a:rPr lang="en-US" dirty="0"/>
              <a:t>Eating out?</a:t>
            </a:r>
          </a:p>
          <a:p>
            <a:pPr lvl="1"/>
            <a:r>
              <a:rPr lang="en-US" dirty="0"/>
              <a:t>Clothes?</a:t>
            </a:r>
          </a:p>
          <a:p>
            <a:pPr lvl="1"/>
            <a:r>
              <a:rPr lang="en-US" dirty="0"/>
              <a:t>Car?</a:t>
            </a:r>
          </a:p>
          <a:p>
            <a:pPr lvl="1"/>
            <a:r>
              <a:rPr lang="en-US" dirty="0"/>
              <a:t>House?</a:t>
            </a:r>
          </a:p>
          <a:p>
            <a:pPr lvl="1"/>
            <a:r>
              <a:rPr lang="en-US" dirty="0"/>
              <a:t>Toys? (either for kids or adults)</a:t>
            </a:r>
          </a:p>
          <a:p>
            <a:r>
              <a:rPr lang="en-US" dirty="0"/>
              <a:t>Not meant to restrict, rather to align with goals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271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it out of your checking account</a:t>
            </a:r>
          </a:p>
          <a:p>
            <a:pPr lvl="1"/>
            <a:r>
              <a:rPr lang="en-US" dirty="0"/>
              <a:t>Help you not spend it</a:t>
            </a:r>
          </a:p>
          <a:p>
            <a:pPr lvl="1"/>
            <a:r>
              <a:rPr lang="en-US" dirty="0"/>
              <a:t>Earn a better interest rate (current market rates are around 4.5%)</a:t>
            </a:r>
          </a:p>
          <a:p>
            <a:pPr lvl="1"/>
            <a:r>
              <a:rPr lang="en-US" dirty="0"/>
              <a:t>Make it automatic as you are filling it up (direct deposit X% of your paycheck)</a:t>
            </a:r>
          </a:p>
          <a:p>
            <a:pPr lvl="1"/>
            <a:r>
              <a:rPr lang="en-US" dirty="0"/>
              <a:t>Know your goal amount (invest above that) </a:t>
            </a:r>
          </a:p>
        </p:txBody>
      </p:sp>
    </p:spTree>
    <p:extLst>
      <p:ext uri="{BB962C8B-B14F-4D97-AF65-F5344CB8AC3E}">
        <p14:creationId xmlns:p14="http://schemas.microsoft.com/office/powerpoint/2010/main" val="2219903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sure to get your entire company 401K match</a:t>
            </a:r>
          </a:p>
          <a:p>
            <a:r>
              <a:rPr lang="en-US" dirty="0"/>
              <a:t>Make it simple</a:t>
            </a:r>
          </a:p>
          <a:p>
            <a:r>
              <a:rPr lang="en-US" dirty="0"/>
              <a:t>Broad index mutual fund</a:t>
            </a:r>
          </a:p>
          <a:p>
            <a:r>
              <a:rPr lang="en-US" dirty="0"/>
              <a:t>Indexing vs. active investing</a:t>
            </a:r>
          </a:p>
          <a:p>
            <a:r>
              <a:rPr lang="en-US" dirty="0"/>
              <a:t>IRAs, both Roth (after-tax) and Traditional (before-tax)</a:t>
            </a:r>
          </a:p>
          <a:p>
            <a:pPr lvl="1"/>
            <a:r>
              <a:rPr lang="en-US" dirty="0">
                <a:hlinkClick r:id="rId2"/>
              </a:rPr>
              <a:t>Tax-advantaged account comparison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653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House is a Terrible Investment (jlcollinsnh.com)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989576" cy="4351338"/>
          </a:xfrm>
        </p:spPr>
        <p:txBody>
          <a:bodyPr>
            <a:normAutofit/>
          </a:bodyPr>
          <a:lstStyle/>
          <a:p>
            <a:r>
              <a:rPr lang="en-US" dirty="0"/>
              <a:t>A terrible investment should:</a:t>
            </a:r>
          </a:p>
          <a:p>
            <a:pPr lvl="1"/>
            <a:r>
              <a:rPr lang="en-US" dirty="0"/>
              <a:t>Be an ongoing cash drain</a:t>
            </a:r>
          </a:p>
          <a:p>
            <a:pPr lvl="1"/>
            <a:r>
              <a:rPr lang="en-US" dirty="0"/>
              <a:t>Be illiquid</a:t>
            </a:r>
          </a:p>
          <a:p>
            <a:pPr lvl="1"/>
            <a:r>
              <a:rPr lang="en-US" dirty="0"/>
              <a:t>Have high transaction costs</a:t>
            </a:r>
          </a:p>
          <a:p>
            <a:pPr lvl="1"/>
            <a:r>
              <a:rPr lang="en-US" dirty="0"/>
              <a:t>Be complex to buy and sell</a:t>
            </a:r>
          </a:p>
          <a:p>
            <a:pPr lvl="1"/>
            <a:r>
              <a:rPr lang="en-US" dirty="0"/>
              <a:t>Provide low returns</a:t>
            </a:r>
          </a:p>
          <a:p>
            <a:pPr lvl="1"/>
            <a:r>
              <a:rPr lang="en-US" dirty="0"/>
              <a:t>Be highly leveraged and mortgaged</a:t>
            </a:r>
          </a:p>
          <a:p>
            <a:pPr lvl="1"/>
            <a:r>
              <a:rPr lang="en-US" dirty="0"/>
              <a:t>Be unproductive, no interest or dividends</a:t>
            </a:r>
          </a:p>
          <a:p>
            <a:pPr lvl="1"/>
            <a:r>
              <a:rPr lang="en-US" dirty="0"/>
              <a:t>Be immobile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74080" y="2353055"/>
            <a:ext cx="5379720" cy="3823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Be dependent on the fortunes of one neighborhood</a:t>
            </a:r>
          </a:p>
          <a:p>
            <a:pPr lvl="1"/>
            <a:r>
              <a:rPr lang="en-US" dirty="0"/>
              <a:t>Make it difficult for an owner to leave</a:t>
            </a:r>
          </a:p>
          <a:p>
            <a:pPr lvl="1"/>
            <a:r>
              <a:rPr lang="en-US" dirty="0"/>
              <a:t>Be expensive to purchase and own</a:t>
            </a:r>
          </a:p>
          <a:p>
            <a:pPr lvl="1"/>
            <a:r>
              <a:rPr lang="en-US" dirty="0"/>
              <a:t>Heavily taxed</a:t>
            </a:r>
          </a:p>
          <a:p>
            <a:pPr lvl="1"/>
            <a:r>
              <a:rPr lang="en-US" dirty="0"/>
              <a:t>Exposed to elements (fire, hail, vandalism, etc.)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856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Wait, don’t you own a house? Should 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Only own a house when it will bring you joy and you are willing to put up with the disadvantages.</a:t>
            </a:r>
          </a:p>
          <a:p>
            <a:pPr lvl="1"/>
            <a:r>
              <a:rPr lang="en-US" dirty="0"/>
              <a:t>When you want:</a:t>
            </a:r>
          </a:p>
          <a:p>
            <a:pPr lvl="2"/>
            <a:r>
              <a:rPr lang="en-US" dirty="0"/>
              <a:t>Yard or other things not easily found in the rental market</a:t>
            </a:r>
          </a:p>
          <a:p>
            <a:pPr lvl="2"/>
            <a:r>
              <a:rPr lang="en-US" dirty="0"/>
              <a:t>Certain location </a:t>
            </a:r>
          </a:p>
          <a:p>
            <a:pPr lvl="2"/>
            <a:r>
              <a:rPr lang="en-US" dirty="0"/>
              <a:t>Ability to customize</a:t>
            </a:r>
          </a:p>
          <a:p>
            <a:pPr lvl="2"/>
            <a:r>
              <a:rPr lang="en-US" dirty="0"/>
              <a:t>Consistent payment</a:t>
            </a:r>
          </a:p>
          <a:p>
            <a:pPr lvl="2"/>
            <a:r>
              <a:rPr lang="en-US" dirty="0"/>
              <a:t>Current job situation (flexibility, commute, etc.)</a:t>
            </a:r>
          </a:p>
          <a:p>
            <a:pPr lvl="1"/>
            <a:r>
              <a:rPr lang="en-US" dirty="0"/>
              <a:t>And can deal with:</a:t>
            </a:r>
          </a:p>
          <a:p>
            <a:pPr lvl="2"/>
            <a:r>
              <a:rPr lang="en-US" dirty="0"/>
              <a:t>Large upfront costs (down payment, repairs,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Unexpected expenses</a:t>
            </a:r>
          </a:p>
          <a:p>
            <a:pPr lvl="2"/>
            <a:r>
              <a:rPr lang="en-US" dirty="0"/>
              <a:t>Maintenance time (and/or expenses)</a:t>
            </a:r>
          </a:p>
        </p:txBody>
      </p:sp>
    </p:spTree>
    <p:extLst>
      <p:ext uri="{BB962C8B-B14F-4D97-AF65-F5344CB8AC3E}">
        <p14:creationId xmlns:p14="http://schemas.microsoft.com/office/powerpoint/2010/main" val="3294111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house can I afford?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different question from “How much of a loan can I qualify for?”</a:t>
            </a:r>
          </a:p>
          <a:p>
            <a:r>
              <a:rPr lang="en-US" dirty="0"/>
              <a:t>If you buy an unaffordable house, it will almost surely not be a joy.</a:t>
            </a:r>
          </a:p>
          <a:p>
            <a:r>
              <a:rPr lang="en-US" dirty="0">
                <a:hlinkClick r:id="rId2"/>
              </a:rPr>
              <a:t>Online spreadsheet</a:t>
            </a:r>
            <a:endParaRPr lang="en-US" dirty="0"/>
          </a:p>
          <a:p>
            <a:r>
              <a:rPr lang="en-US" dirty="0"/>
              <a:t>Rough rules of thumb</a:t>
            </a:r>
          </a:p>
          <a:p>
            <a:pPr lvl="1"/>
            <a:r>
              <a:rPr lang="en-US" dirty="0"/>
              <a:t>Have at least 20% down payment</a:t>
            </a:r>
          </a:p>
          <a:p>
            <a:pPr lvl="1"/>
            <a:r>
              <a:rPr lang="en-US" dirty="0"/>
              <a:t>Qualify for 15-year mortgage</a:t>
            </a:r>
          </a:p>
          <a:p>
            <a:pPr lvl="1"/>
            <a:r>
              <a:rPr lang="en-US" dirty="0"/>
              <a:t>Able to pay it off in a reasonable amount of time</a:t>
            </a:r>
          </a:p>
        </p:txBody>
      </p:sp>
    </p:spTree>
    <p:extLst>
      <p:ext uri="{BB962C8B-B14F-4D97-AF65-F5344CB8AC3E}">
        <p14:creationId xmlns:p14="http://schemas.microsoft.com/office/powerpoint/2010/main" val="432885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Important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Kids’ education (529 accounts)</a:t>
            </a:r>
          </a:p>
          <a:p>
            <a:r>
              <a:rPr lang="en-US" dirty="0"/>
              <a:t>Paying off your mortgage</a:t>
            </a:r>
          </a:p>
          <a:p>
            <a:r>
              <a:rPr lang="en-US" dirty="0"/>
              <a:t>Careful in the amount of help you provide people you care about</a:t>
            </a:r>
          </a:p>
          <a:p>
            <a:r>
              <a:rPr lang="en-US" dirty="0"/>
              <a:t>Don’t let the goal get in the way of more important things</a:t>
            </a:r>
          </a:p>
        </p:txBody>
      </p:sp>
    </p:spTree>
    <p:extLst>
      <p:ext uri="{BB962C8B-B14F-4D97-AF65-F5344CB8AC3E}">
        <p14:creationId xmlns:p14="http://schemas.microsoft.com/office/powerpoint/2010/main" val="3781534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Insurance protects against financial loss</a:t>
            </a:r>
          </a:p>
          <a:p>
            <a:r>
              <a:rPr lang="en-US" dirty="0"/>
              <a:t>Only insure what would cause significant financial harm</a:t>
            </a:r>
          </a:p>
          <a:p>
            <a:pPr lvl="1"/>
            <a:r>
              <a:rPr lang="en-US" dirty="0"/>
              <a:t>Not calculators</a:t>
            </a:r>
          </a:p>
          <a:p>
            <a:pPr lvl="1"/>
            <a:r>
              <a:rPr lang="en-US" dirty="0"/>
              <a:t>Not kids (almost always)</a:t>
            </a:r>
          </a:p>
          <a:p>
            <a:pPr lvl="1"/>
            <a:r>
              <a:rPr lang="en-US" dirty="0"/>
              <a:t>Maybe not comp and collision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194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life in 5-7 years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down a few characteristics of an optimistic (but still reasonable) version of your life in 5-7 years.</a:t>
            </a:r>
          </a:p>
          <a:p>
            <a:pPr lvl="1"/>
            <a:r>
              <a:rPr lang="en-US" dirty="0"/>
              <a:t>Family</a:t>
            </a:r>
          </a:p>
          <a:p>
            <a:pPr lvl="1"/>
            <a:r>
              <a:rPr lang="en-US" dirty="0"/>
              <a:t>Career</a:t>
            </a:r>
          </a:p>
          <a:p>
            <a:pPr lvl="1"/>
            <a:r>
              <a:rPr lang="en-US" dirty="0"/>
              <a:t>Home</a:t>
            </a:r>
          </a:p>
          <a:p>
            <a:pPr lvl="1"/>
            <a:r>
              <a:rPr lang="en-US" dirty="0"/>
              <a:t>Hopes and dreams</a:t>
            </a:r>
          </a:p>
          <a:p>
            <a:r>
              <a:rPr lang="en-US" dirty="0"/>
              <a:t>Average 2023 health insurance actuary salary, 6 years of experience</a:t>
            </a:r>
          </a:p>
          <a:p>
            <a:pPr lvl="1"/>
            <a:r>
              <a:rPr lang="en-US" dirty="0"/>
              <a:t>ASA: 145K</a:t>
            </a:r>
          </a:p>
          <a:p>
            <a:pPr lvl="1"/>
            <a:r>
              <a:rPr lang="en-US" dirty="0"/>
              <a:t>FSA: 180K</a:t>
            </a:r>
          </a:p>
        </p:txBody>
      </p:sp>
    </p:spTree>
    <p:extLst>
      <p:ext uri="{BB962C8B-B14F-4D97-AF65-F5344CB8AC3E}">
        <p14:creationId xmlns:p14="http://schemas.microsoft.com/office/powerpoint/2010/main" val="32862363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more money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your skills</a:t>
            </a:r>
          </a:p>
          <a:p>
            <a:r>
              <a:rPr lang="en-US" dirty="0"/>
              <a:t>Be productive by prioritizing (sometimes that means saying no)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636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Simple Path to Wealth, Jim Collins</a:t>
            </a:r>
          </a:p>
          <a:p>
            <a:r>
              <a:rPr lang="en-US" dirty="0"/>
              <a:t>Your Money or Your Life, Vicki Robin</a:t>
            </a:r>
          </a:p>
          <a:p>
            <a:r>
              <a:rPr lang="en-US" dirty="0"/>
              <a:t>The Millionaire Next Door, Thomas Stanley and William </a:t>
            </a:r>
            <a:r>
              <a:rPr lang="en-US" dirty="0" err="1"/>
              <a:t>Danko</a:t>
            </a:r>
            <a:endParaRPr lang="en-US" dirty="0"/>
          </a:p>
          <a:p>
            <a:r>
              <a:rPr lang="en-US" dirty="0"/>
              <a:t>I Will Teach You to be Rich, Ramit Sethi</a:t>
            </a:r>
          </a:p>
          <a:p>
            <a:r>
              <a:rPr lang="en-US" dirty="0"/>
              <a:t>Happy Money, Elizabeth Dunn and Michael Norton</a:t>
            </a:r>
          </a:p>
          <a:p>
            <a:r>
              <a:rPr lang="en-US" dirty="0"/>
              <a:t>jlcollinsnh.com</a:t>
            </a:r>
          </a:p>
          <a:p>
            <a:r>
              <a:rPr lang="en-US" dirty="0"/>
              <a:t>madfientist.com</a:t>
            </a:r>
          </a:p>
          <a:p>
            <a:r>
              <a:rPr lang="en-US" dirty="0"/>
              <a:t>mrmoneymustache.com</a:t>
            </a:r>
          </a:p>
          <a:p>
            <a:r>
              <a:rPr lang="en-US" dirty="0"/>
              <a:t>Pretty much anything under FIRE (Financial Independence, Retire Early)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132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life in 5-7 years adjusted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assume that your great aunt gives you an annuity which pays $100K/year until you and your spouse (if applicable) both die.</a:t>
            </a:r>
          </a:p>
          <a:p>
            <a:r>
              <a:rPr lang="en-US" dirty="0"/>
              <a:t>Now write down how your life will be</a:t>
            </a:r>
          </a:p>
          <a:p>
            <a:pPr lvl="1"/>
            <a:r>
              <a:rPr lang="en-US" dirty="0"/>
              <a:t>In the first year</a:t>
            </a:r>
          </a:p>
          <a:p>
            <a:pPr lvl="1"/>
            <a:r>
              <a:rPr lang="en-US" dirty="0"/>
              <a:t>For the rest of your life</a:t>
            </a:r>
          </a:p>
        </p:txBody>
      </p:sp>
    </p:spTree>
    <p:extLst>
      <p:ext uri="{BB962C8B-B14F-4D97-AF65-F5344CB8AC3E}">
        <p14:creationId xmlns:p14="http://schemas.microsoft.com/office/powerpoint/2010/main" val="129642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Independence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no longer </a:t>
            </a:r>
            <a:r>
              <a:rPr lang="en-US" u="sng" dirty="0"/>
              <a:t>need</a:t>
            </a:r>
            <a:r>
              <a:rPr lang="en-US" dirty="0"/>
              <a:t> to work for money to support your life</a:t>
            </a:r>
          </a:p>
          <a:p>
            <a:r>
              <a:rPr lang="en-US" dirty="0"/>
              <a:t>You can still get paid for work if you want</a:t>
            </a:r>
            <a:endParaRPr lang="en-US" strike="sngStrike" dirty="0"/>
          </a:p>
          <a:p>
            <a:r>
              <a:rPr lang="en-US" dirty="0"/>
              <a:t>Benefits</a:t>
            </a:r>
          </a:p>
          <a:p>
            <a:pPr lvl="1"/>
            <a:r>
              <a:rPr lang="en-US" dirty="0"/>
              <a:t>Flexibility at work if you want to keep your job</a:t>
            </a:r>
          </a:p>
          <a:p>
            <a:pPr lvl="1"/>
            <a:r>
              <a:rPr lang="en-US" dirty="0"/>
              <a:t>Try risky things which could benefit a lot of people</a:t>
            </a:r>
          </a:p>
          <a:p>
            <a:pPr lvl="1"/>
            <a:r>
              <a:rPr lang="en-US" dirty="0"/>
              <a:t>Help others easily</a:t>
            </a:r>
          </a:p>
          <a:p>
            <a:pPr lvl="1"/>
            <a:r>
              <a:rPr lang="en-US" dirty="0"/>
              <a:t>Relax</a:t>
            </a:r>
          </a:p>
          <a:p>
            <a:pPr lvl="1"/>
            <a:r>
              <a:rPr lang="en-US" dirty="0"/>
              <a:t>Spend more time with your family or serving others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904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Math of Financial 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will be saving a certain amount each year (hopefully interest-bearing).</a:t>
            </a:r>
          </a:p>
          <a:p>
            <a:r>
              <a:rPr lang="en-US" dirty="0"/>
              <a:t>The future value of those deposits needs to equal the present value of a perpetuity paying your expenses every year for the rest of your life.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Math of Financial Independence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4662488" cy="435133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−1+1)=1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)/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4662488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3142600" y="2069838"/>
            <a:ext cx="179261" cy="164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4243936" y="2069838"/>
            <a:ext cx="217636" cy="164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21861" y="2069838"/>
            <a:ext cx="0" cy="15130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61572" y="2069838"/>
            <a:ext cx="0" cy="15130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6096000" y="1690688"/>
                <a:ext cx="4662488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is number of years until financial independence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is annual (after-tax) income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 is annual expenses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den>
                    </m:f>
                  </m:oMath>
                </a14:m>
                <a:r>
                  <a:rPr lang="en-US" dirty="0"/>
                  <a:t> is your savings rate,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Notice that the time until financial independence only depends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690688"/>
                <a:ext cx="4662488" cy="4351338"/>
              </a:xfrm>
              <a:prstGeom prst="rect">
                <a:avLst/>
              </a:prstGeom>
              <a:blipFill>
                <a:blip r:embed="rId3"/>
                <a:stretch>
                  <a:fillRect l="-2353" t="-2241" r="-13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960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Years until Financial Independence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=0.05</m:t>
                    </m:r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 r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501038"/>
              </p:ext>
            </p:extLst>
          </p:nvPr>
        </p:nvGraphicFramePr>
        <p:xfrm>
          <a:off x="838200" y="1825625"/>
          <a:ext cx="52578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12567501"/>
                  </p:ext>
                </p:extLst>
              </p:nvPr>
            </p:nvGraphicFramePr>
            <p:xfrm>
              <a:off x="6096000" y="1825625"/>
              <a:ext cx="5648328" cy="4075753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1412082">
                      <a:extLst>
                        <a:ext uri="{9D8B030D-6E8A-4147-A177-3AD203B41FA5}">
                          <a16:colId xmlns:a16="http://schemas.microsoft.com/office/drawing/2014/main" val="1351266473"/>
                        </a:ext>
                      </a:extLst>
                    </a:gridCol>
                    <a:gridCol w="1412082">
                      <a:extLst>
                        <a:ext uri="{9D8B030D-6E8A-4147-A177-3AD203B41FA5}">
                          <a16:colId xmlns:a16="http://schemas.microsoft.com/office/drawing/2014/main" val="1772014969"/>
                        </a:ext>
                      </a:extLst>
                    </a:gridCol>
                    <a:gridCol w="1412082">
                      <a:extLst>
                        <a:ext uri="{9D8B030D-6E8A-4147-A177-3AD203B41FA5}">
                          <a16:colId xmlns:a16="http://schemas.microsoft.com/office/drawing/2014/main" val="1786120569"/>
                        </a:ext>
                      </a:extLst>
                    </a:gridCol>
                    <a:gridCol w="1412082">
                      <a:extLst>
                        <a:ext uri="{9D8B030D-6E8A-4147-A177-3AD203B41FA5}">
                          <a16:colId xmlns:a16="http://schemas.microsoft.com/office/drawing/2014/main" val="852813620"/>
                        </a:ext>
                      </a:extLst>
                    </a:gridCol>
                  </a:tblGrid>
                  <a:tr h="358919"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u="none" strike="noStrike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u="none" strike="noStrike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u="none" strike="noStrike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u="none" strike="noStrike" dirty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extLst>
                      <a:ext uri="{0D108BD9-81ED-4DB2-BD59-A6C34878D82A}">
                        <a16:rowId xmlns:a16="http://schemas.microsoft.com/office/drawing/2014/main" val="4229897721"/>
                      </a:ext>
                    </a:extLst>
                  </a:tr>
                  <a:tr h="35891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1%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94.4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50%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14.2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extLst>
                      <a:ext uri="{0D108BD9-81ED-4DB2-BD59-A6C34878D82A}">
                        <a16:rowId xmlns:a16="http://schemas.microsoft.com/office/drawing/2014/main" val="3566490626"/>
                      </a:ext>
                    </a:extLst>
                  </a:tr>
                  <a:tr h="35891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5%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61.4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55%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12.3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extLst>
                      <a:ext uri="{0D108BD9-81ED-4DB2-BD59-A6C34878D82A}">
                        <a16:rowId xmlns:a16="http://schemas.microsoft.com/office/drawing/2014/main" val="2231399997"/>
                      </a:ext>
                    </a:extLst>
                  </a:tr>
                  <a:tr h="35891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10%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47.2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60%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10.5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extLst>
                      <a:ext uri="{0D108BD9-81ED-4DB2-BD59-A6C34878D82A}">
                        <a16:rowId xmlns:a16="http://schemas.microsoft.com/office/drawing/2014/main" val="3959606529"/>
                      </a:ext>
                    </a:extLst>
                  </a:tr>
                  <a:tr h="35891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15%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38.9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65%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8.8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extLst>
                      <a:ext uri="{0D108BD9-81ED-4DB2-BD59-A6C34878D82A}">
                        <a16:rowId xmlns:a16="http://schemas.microsoft.com/office/drawing/2014/main" val="346821299"/>
                      </a:ext>
                    </a:extLst>
                  </a:tr>
                  <a:tr h="35891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20%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33.0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70%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7.3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extLst>
                      <a:ext uri="{0D108BD9-81ED-4DB2-BD59-A6C34878D82A}">
                        <a16:rowId xmlns:a16="http://schemas.microsoft.com/office/drawing/2014/main" val="3477439402"/>
                      </a:ext>
                    </a:extLst>
                  </a:tr>
                  <a:tr h="35891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25%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28.4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75%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5.9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extLst>
                      <a:ext uri="{0D108BD9-81ED-4DB2-BD59-A6C34878D82A}">
                        <a16:rowId xmlns:a16="http://schemas.microsoft.com/office/drawing/2014/main" val="1635164675"/>
                      </a:ext>
                    </a:extLst>
                  </a:tr>
                  <a:tr h="35891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30%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24.7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80%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4.6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extLst>
                      <a:ext uri="{0D108BD9-81ED-4DB2-BD59-A6C34878D82A}">
                        <a16:rowId xmlns:a16="http://schemas.microsoft.com/office/drawing/2014/main" val="3045268593"/>
                      </a:ext>
                    </a:extLst>
                  </a:tr>
                  <a:tr h="35891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35%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21.5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85%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3.3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extLst>
                      <a:ext uri="{0D108BD9-81ED-4DB2-BD59-A6C34878D82A}">
                        <a16:rowId xmlns:a16="http://schemas.microsoft.com/office/drawing/2014/main" val="952189673"/>
                      </a:ext>
                    </a:extLst>
                  </a:tr>
                  <a:tr h="35891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40%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18.8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90%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2.2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extLst>
                      <a:ext uri="{0D108BD9-81ED-4DB2-BD59-A6C34878D82A}">
                        <a16:rowId xmlns:a16="http://schemas.microsoft.com/office/drawing/2014/main" val="2906299547"/>
                      </a:ext>
                    </a:extLst>
                  </a:tr>
                  <a:tr h="35891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45%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16.4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95%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1.1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extLst>
                      <a:ext uri="{0D108BD9-81ED-4DB2-BD59-A6C34878D82A}">
                        <a16:rowId xmlns:a16="http://schemas.microsoft.com/office/drawing/2014/main" val="61654141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12567501"/>
                  </p:ext>
                </p:extLst>
              </p:nvPr>
            </p:nvGraphicFramePr>
            <p:xfrm>
              <a:off x="6096000" y="1825625"/>
              <a:ext cx="5648328" cy="4075753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1412082">
                      <a:extLst>
                        <a:ext uri="{9D8B030D-6E8A-4147-A177-3AD203B41FA5}">
                          <a16:colId xmlns:a16="http://schemas.microsoft.com/office/drawing/2014/main" val="1351266473"/>
                        </a:ext>
                      </a:extLst>
                    </a:gridCol>
                    <a:gridCol w="1412082">
                      <a:extLst>
                        <a:ext uri="{9D8B030D-6E8A-4147-A177-3AD203B41FA5}">
                          <a16:colId xmlns:a16="http://schemas.microsoft.com/office/drawing/2014/main" val="1772014969"/>
                        </a:ext>
                      </a:extLst>
                    </a:gridCol>
                    <a:gridCol w="1412082">
                      <a:extLst>
                        <a:ext uri="{9D8B030D-6E8A-4147-A177-3AD203B41FA5}">
                          <a16:colId xmlns:a16="http://schemas.microsoft.com/office/drawing/2014/main" val="1786120569"/>
                        </a:ext>
                      </a:extLst>
                    </a:gridCol>
                    <a:gridCol w="1412082">
                      <a:extLst>
                        <a:ext uri="{9D8B030D-6E8A-4147-A177-3AD203B41FA5}">
                          <a16:colId xmlns:a16="http://schemas.microsoft.com/office/drawing/2014/main" val="852813620"/>
                        </a:ext>
                      </a:extLst>
                    </a:gridCol>
                  </a:tblGrid>
                  <a:tr h="3705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63" marR="4763" marT="4763" marB="0" anchor="b">
                        <a:blipFill>
                          <a:blip r:embed="rId4"/>
                          <a:stretch>
                            <a:fillRect l="-862" t="-1639" r="-301293" b="-10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63" marR="4763" marT="4763" marB="0" anchor="b">
                        <a:blipFill>
                          <a:blip r:embed="rId4"/>
                          <a:stretch>
                            <a:fillRect l="-100862" t="-1639" r="-201293" b="-10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63" marR="4763" marT="4763" marB="0" anchor="b">
                        <a:blipFill>
                          <a:blip r:embed="rId4"/>
                          <a:stretch>
                            <a:fillRect l="-201732" t="-1639" r="-102165" b="-10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63" marR="4763" marT="4763" marB="0" anchor="b">
                        <a:blipFill>
                          <a:blip r:embed="rId4"/>
                          <a:stretch>
                            <a:fillRect l="-300431" t="-1639" r="-1724" b="-10475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29897721"/>
                      </a:ext>
                    </a:extLst>
                  </a:tr>
                  <a:tr h="37052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1%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94.4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50%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14.2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extLst>
                      <a:ext uri="{0D108BD9-81ED-4DB2-BD59-A6C34878D82A}">
                        <a16:rowId xmlns:a16="http://schemas.microsoft.com/office/drawing/2014/main" val="3566490626"/>
                      </a:ext>
                    </a:extLst>
                  </a:tr>
                  <a:tr h="37052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5%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61.4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55%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12.3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extLst>
                      <a:ext uri="{0D108BD9-81ED-4DB2-BD59-A6C34878D82A}">
                        <a16:rowId xmlns:a16="http://schemas.microsoft.com/office/drawing/2014/main" val="2231399997"/>
                      </a:ext>
                    </a:extLst>
                  </a:tr>
                  <a:tr h="37052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10%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47.2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60%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10.5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extLst>
                      <a:ext uri="{0D108BD9-81ED-4DB2-BD59-A6C34878D82A}">
                        <a16:rowId xmlns:a16="http://schemas.microsoft.com/office/drawing/2014/main" val="3959606529"/>
                      </a:ext>
                    </a:extLst>
                  </a:tr>
                  <a:tr h="37052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15%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38.9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65%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8.8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extLst>
                      <a:ext uri="{0D108BD9-81ED-4DB2-BD59-A6C34878D82A}">
                        <a16:rowId xmlns:a16="http://schemas.microsoft.com/office/drawing/2014/main" val="346821299"/>
                      </a:ext>
                    </a:extLst>
                  </a:tr>
                  <a:tr h="37052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20%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33.0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70%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7.3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extLst>
                      <a:ext uri="{0D108BD9-81ED-4DB2-BD59-A6C34878D82A}">
                        <a16:rowId xmlns:a16="http://schemas.microsoft.com/office/drawing/2014/main" val="3477439402"/>
                      </a:ext>
                    </a:extLst>
                  </a:tr>
                  <a:tr h="37052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25%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28.4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75%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5.9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extLst>
                      <a:ext uri="{0D108BD9-81ED-4DB2-BD59-A6C34878D82A}">
                        <a16:rowId xmlns:a16="http://schemas.microsoft.com/office/drawing/2014/main" val="1635164675"/>
                      </a:ext>
                    </a:extLst>
                  </a:tr>
                  <a:tr h="37052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30%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24.7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80%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4.6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extLst>
                      <a:ext uri="{0D108BD9-81ED-4DB2-BD59-A6C34878D82A}">
                        <a16:rowId xmlns:a16="http://schemas.microsoft.com/office/drawing/2014/main" val="3045268593"/>
                      </a:ext>
                    </a:extLst>
                  </a:tr>
                  <a:tr h="37052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35%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21.5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85%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3.3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extLst>
                      <a:ext uri="{0D108BD9-81ED-4DB2-BD59-A6C34878D82A}">
                        <a16:rowId xmlns:a16="http://schemas.microsoft.com/office/drawing/2014/main" val="952189673"/>
                      </a:ext>
                    </a:extLst>
                  </a:tr>
                  <a:tr h="37052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40%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18.8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90%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2.2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extLst>
                      <a:ext uri="{0D108BD9-81ED-4DB2-BD59-A6C34878D82A}">
                        <a16:rowId xmlns:a16="http://schemas.microsoft.com/office/drawing/2014/main" val="2906299547"/>
                      </a:ext>
                    </a:extLst>
                  </a:tr>
                  <a:tr h="37052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45%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16.4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95%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1.1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4763" marR="4763" marT="4763" marB="0" anchor="b"/>
                    </a:tc>
                    <a:extLst>
                      <a:ext uri="{0D108BD9-81ED-4DB2-BD59-A6C34878D82A}">
                        <a16:rowId xmlns:a16="http://schemas.microsoft.com/office/drawing/2014/main" val="61654141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44708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don’t need to wait until financial independence to get benefits</a:t>
            </a:r>
          </a:p>
          <a:p>
            <a:r>
              <a:rPr lang="en-US" dirty="0"/>
              <a:t>On the journey you will get</a:t>
            </a:r>
          </a:p>
          <a:p>
            <a:pPr lvl="1"/>
            <a:r>
              <a:rPr lang="en-US" dirty="0"/>
              <a:t>Less anxiety around money</a:t>
            </a:r>
          </a:p>
          <a:p>
            <a:pPr lvl="1"/>
            <a:r>
              <a:rPr lang="en-US" dirty="0"/>
              <a:t>More ability to handle unexpected expenses</a:t>
            </a:r>
          </a:p>
          <a:p>
            <a:pPr lvl="1"/>
            <a:r>
              <a:rPr lang="en-US" dirty="0"/>
              <a:t>More ability to give and help</a:t>
            </a:r>
          </a:p>
          <a:p>
            <a:pPr lvl="1"/>
            <a:r>
              <a:rPr lang="en-US" dirty="0"/>
              <a:t>Increased agency with career and side hustles</a:t>
            </a:r>
          </a:p>
          <a:p>
            <a:pPr lvl="1"/>
            <a:r>
              <a:rPr lang="en-US" dirty="0"/>
              <a:t>Better understanding of what is truly important to you</a:t>
            </a:r>
          </a:p>
          <a:p>
            <a:pPr lvl="1"/>
            <a:r>
              <a:rPr lang="en-US" dirty="0"/>
              <a:t>Clearer picture of what you would want to do with no money constraints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94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Flexibility at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no longer need the job you have (or at least have a year or so of expenses saved up), you have a lot more flexibility.</a:t>
            </a:r>
          </a:p>
          <a:p>
            <a:r>
              <a:rPr lang="en-US" dirty="0"/>
              <a:t>No longer afraid to ask for part-time/remote work</a:t>
            </a:r>
          </a:p>
          <a:p>
            <a:r>
              <a:rPr lang="en-US" dirty="0"/>
              <a:t>You don’t have to take consulting gigs just for the money</a:t>
            </a:r>
          </a:p>
          <a:p>
            <a:r>
              <a:rPr lang="en-US" dirty="0"/>
              <a:t>Want to take six months off and travel the world? </a:t>
            </a:r>
          </a:p>
          <a:p>
            <a:r>
              <a:rPr lang="en-US" dirty="0"/>
              <a:t>Want to serve a mission?</a:t>
            </a:r>
          </a:p>
          <a:p>
            <a:r>
              <a:rPr lang="en-US" dirty="0"/>
              <a:t>Don’t want to move to headquarters?</a:t>
            </a:r>
          </a:p>
          <a:p>
            <a:r>
              <a:rPr lang="en-US" dirty="0"/>
              <a:t>Don’t want to become a manager?</a:t>
            </a:r>
          </a:p>
        </p:txBody>
      </p:sp>
    </p:spTree>
    <p:extLst>
      <p:ext uri="{BB962C8B-B14F-4D97-AF65-F5344CB8AC3E}">
        <p14:creationId xmlns:p14="http://schemas.microsoft.com/office/powerpoint/2010/main" val="2386758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1884</TotalTime>
  <Words>1218</Words>
  <Application>Microsoft Office PowerPoint</Application>
  <PresentationFormat>Widescreen</PresentationFormat>
  <Paragraphs>212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Office Theme</vt:lpstr>
      <vt:lpstr>Personal Finance and Financial Independence</vt:lpstr>
      <vt:lpstr>Your life in 5-7 years</vt:lpstr>
      <vt:lpstr>Your life in 5-7 years adjusted</vt:lpstr>
      <vt:lpstr>Financial Independence </vt:lpstr>
      <vt:lpstr>Financial Math of Financial Independence</vt:lpstr>
      <vt:lpstr>Financial Math of Financial Independence</vt:lpstr>
      <vt:lpstr>Years until Financial Independence (i=0.05)</vt:lpstr>
      <vt:lpstr>Benefits of Progress</vt:lpstr>
      <vt:lpstr>Flexibility at Work</vt:lpstr>
      <vt:lpstr>What if I love my job? Should I do this?</vt:lpstr>
      <vt:lpstr>How Do I Start?</vt:lpstr>
      <vt:lpstr>Budgeting</vt:lpstr>
      <vt:lpstr>Emergency Fund</vt:lpstr>
      <vt:lpstr>Investing</vt:lpstr>
      <vt:lpstr>A House is a Terrible Investment (jlcollinsnh.com)</vt:lpstr>
      <vt:lpstr>Wait, don’t you own a house? Should I?</vt:lpstr>
      <vt:lpstr>How much house can I afford?</vt:lpstr>
      <vt:lpstr>Other Important Considerations</vt:lpstr>
      <vt:lpstr>Insurance</vt:lpstr>
      <vt:lpstr>How to make more money</vt:lpstr>
      <vt:lpstr>Other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Finance and Financial Indepence</dc:title>
  <dc:creator>hartman</dc:creator>
  <cp:lastModifiedBy>Brian Hartman</cp:lastModifiedBy>
  <cp:revision>32</cp:revision>
  <dcterms:created xsi:type="dcterms:W3CDTF">2019-02-10T22:12:40Z</dcterms:created>
  <dcterms:modified xsi:type="dcterms:W3CDTF">2024-02-03T22:03:49Z</dcterms:modified>
</cp:coreProperties>
</file>