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91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2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22166-251B-4650-B2E4-023D4B29EB4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0D556-F567-49AC-91C4-3EA930037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65e64ed67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65e64ed67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65e64ed67e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65e64ed67e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Join Stats club QR code.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can also reach out to STAT 240, STAT 230, STAT 250,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student tells their professor about being in stats club leadership saying being willing to talk about events going on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38C-ACF3-4A1A-A4C2-B2E9240F84D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DFD9-41C9-4BCA-8C02-AD829BD3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5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38C-ACF3-4A1A-A4C2-B2E9240F84D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DFD9-41C9-4BCA-8C02-AD829BD3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38C-ACF3-4A1A-A4C2-B2E9240F84D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DFD9-41C9-4BCA-8C02-AD829BD3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6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38C-ACF3-4A1A-A4C2-B2E9240F84D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DFD9-41C9-4BCA-8C02-AD829BD3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38C-ACF3-4A1A-A4C2-B2E9240F84D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DFD9-41C9-4BCA-8C02-AD829BD3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6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38C-ACF3-4A1A-A4C2-B2E9240F84D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DFD9-41C9-4BCA-8C02-AD829BD3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5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38C-ACF3-4A1A-A4C2-B2E9240F84D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DFD9-41C9-4BCA-8C02-AD829BD3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9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38C-ACF3-4A1A-A4C2-B2E9240F84D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DFD9-41C9-4BCA-8C02-AD829BD3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5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38C-ACF3-4A1A-A4C2-B2E9240F84D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DFD9-41C9-4BCA-8C02-AD829BD3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7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38C-ACF3-4A1A-A4C2-B2E9240F84D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DFD9-41C9-4BCA-8C02-AD829BD3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38C-ACF3-4A1A-A4C2-B2E9240F84D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DFD9-41C9-4BCA-8C02-AD829BD3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B138C-ACF3-4A1A-A4C2-B2E9240F84D1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8DFD9-41C9-4BCA-8C02-AD829BD3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5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areer.placement@stat.byu.edu" TargetMode="Externa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hartman.byu.edu/docs/444Files/GamePicker.xlsx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 444 Announcements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Winter 2024</a:t>
            </a:r>
          </a:p>
        </p:txBody>
      </p:sp>
    </p:spTree>
    <p:extLst>
      <p:ext uri="{BB962C8B-B14F-4D97-AF65-F5344CB8AC3E}">
        <p14:creationId xmlns:p14="http://schemas.microsoft.com/office/powerpoint/2010/main" val="322350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FE87-2757-EC0F-3E50-1221C3341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23 January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4C99-1E6E-149D-DD86-2E4940A50B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Homework #1 due Thursday Jan 25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BC2EB-BCEB-C325-F723-151B277DCC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Upcoming events</a:t>
            </a:r>
          </a:p>
          <a:p>
            <a:pPr lvl="1"/>
            <a:r>
              <a:rPr lang="en-US" dirty="0"/>
              <a:t>1/25, Stats club leadership Q&amp;A, 11:00 am, WVB 1161</a:t>
            </a:r>
          </a:p>
          <a:p>
            <a:pPr lvl="1"/>
            <a:r>
              <a:rPr lang="en-US" dirty="0"/>
              <a:t>2/7, Security Health Plan of WI, 4 pm, 1159 WVB</a:t>
            </a:r>
          </a:p>
          <a:p>
            <a:pPr lvl="1"/>
            <a:r>
              <a:rPr lang="en-US" dirty="0"/>
              <a:t>2/8, Statistics Academic Tourney, 6 pm, WVB 1161</a:t>
            </a:r>
          </a:p>
          <a:p>
            <a:pPr lvl="1"/>
            <a:r>
              <a:rPr lang="en-US" dirty="0"/>
              <a:t>2/15, Movie night: Moneyball, 7 pm, Varsity Theater</a:t>
            </a:r>
          </a:p>
          <a:p>
            <a:pPr lvl="1"/>
            <a:r>
              <a:rPr lang="en-US" dirty="0"/>
              <a:t>2/20, Biostatistics Social, 6 pm, WVB 1151</a:t>
            </a:r>
          </a:p>
          <a:p>
            <a:pPr lvl="1"/>
            <a:r>
              <a:rPr lang="en-US" dirty="0"/>
              <a:t>2/27, Case Study Kick Off, 6 pm, WVB 1151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9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FE87-2757-EC0F-3E50-1221C3341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25 January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4C99-1E6E-149D-DD86-2E4940A50B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Homework #1 due </a:t>
            </a:r>
          </a:p>
          <a:p>
            <a:r>
              <a:rPr lang="en-US" dirty="0"/>
              <a:t>Homework #2 posted, due February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endParaRPr lang="en-US" baseline="30000" dirty="0"/>
          </a:p>
          <a:p>
            <a:pPr>
              <a:lnSpc>
                <a:spcPct val="100000"/>
              </a:lnSpc>
            </a:pPr>
            <a:r>
              <a:rPr lang="en-US" dirty="0"/>
              <a:t>Thursday Question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Full Name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Hometown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What is your favorite sport/hobby to watch/play?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BC2EB-BCEB-C325-F723-151B277DCC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Upcoming events</a:t>
            </a:r>
          </a:p>
          <a:p>
            <a:pPr lvl="1"/>
            <a:r>
              <a:rPr lang="en-US" dirty="0"/>
              <a:t>2/7, Security Health Plan of WI, 4 pm, 1159 WVB</a:t>
            </a:r>
          </a:p>
          <a:p>
            <a:pPr lvl="1"/>
            <a:r>
              <a:rPr lang="en-US" dirty="0"/>
              <a:t>2/8, Statistics Academic Tourney, 6 pm, WVB 1161</a:t>
            </a:r>
          </a:p>
          <a:p>
            <a:pPr lvl="1"/>
            <a:r>
              <a:rPr lang="en-US" dirty="0"/>
              <a:t>2/15, Movie night: Moneyball, 7 pm, Varsity Theater</a:t>
            </a:r>
          </a:p>
          <a:p>
            <a:pPr lvl="1"/>
            <a:r>
              <a:rPr lang="en-US" dirty="0"/>
              <a:t>2/20, Biostatistics Social, 6 pm, WVB 1151</a:t>
            </a:r>
          </a:p>
          <a:p>
            <a:pPr lvl="1"/>
            <a:r>
              <a:rPr lang="en-US" dirty="0"/>
              <a:t>2/27, Case Study Kick Off, 6 pm, WVB 1151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00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5B568-3CB2-12B8-D5C6-493BEDF8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 January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1EB29-CCE6-88F7-FC5A-B36CC5382F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#2 Due February 8th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7DEE9-4A15-0A0F-B059-B6D70CE911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Upcoming events</a:t>
            </a:r>
          </a:p>
          <a:p>
            <a:pPr lvl="1"/>
            <a:r>
              <a:rPr lang="en-US" dirty="0"/>
              <a:t>2/7, Security Health Plan of WI, 4 pm, 1159 WVB</a:t>
            </a:r>
          </a:p>
          <a:p>
            <a:pPr lvl="1"/>
            <a:r>
              <a:rPr lang="en-US" dirty="0"/>
              <a:t>2/8, Statistics Academic Tourney, 6 pm, WVB 1161</a:t>
            </a:r>
          </a:p>
          <a:p>
            <a:pPr lvl="1"/>
            <a:r>
              <a:rPr lang="en-US" dirty="0"/>
              <a:t>2/15, Movie night: Moneyball, 7 pm, Varsity Theater</a:t>
            </a:r>
          </a:p>
          <a:p>
            <a:pPr lvl="1"/>
            <a:r>
              <a:rPr lang="en-US" dirty="0"/>
              <a:t>2/20, Biostatistics Social, 6 pm, WVB 1151</a:t>
            </a:r>
          </a:p>
          <a:p>
            <a:pPr lvl="1"/>
            <a:r>
              <a:rPr lang="en-US" dirty="0"/>
              <a:t>2/27, Case Study Kick Off, 6 pm, WVB 1151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05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5B568-3CB2-12B8-D5C6-493BEDF8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February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1EB29-CCE6-88F7-FC5A-B36CC5382F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#2 Due February 8</a:t>
            </a:r>
            <a:r>
              <a:rPr lang="en-US" baseline="30000" dirty="0"/>
              <a:t>th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Thursday Question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Full Name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Hometown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What is the furthest from Utah you have ever lived (both mission and non-mission)?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7DEE9-4A15-0A0F-B059-B6D70CE911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Upcoming events</a:t>
            </a:r>
          </a:p>
          <a:p>
            <a:pPr lvl="1"/>
            <a:r>
              <a:rPr lang="en-US" dirty="0"/>
              <a:t>2/7, Security Health Plan of WI, 4 pm, 1159 WVB</a:t>
            </a:r>
          </a:p>
          <a:p>
            <a:pPr lvl="1"/>
            <a:r>
              <a:rPr lang="en-US" dirty="0"/>
              <a:t>2/8, Statistics Academic Tourney, 6 pm, WVB 1161</a:t>
            </a:r>
          </a:p>
          <a:p>
            <a:pPr lvl="1"/>
            <a:r>
              <a:rPr lang="en-US" dirty="0"/>
              <a:t>2/15, Movie night: Moneyball, 7 pm, Varsity Theater</a:t>
            </a:r>
          </a:p>
          <a:p>
            <a:pPr lvl="1"/>
            <a:r>
              <a:rPr lang="en-US" dirty="0"/>
              <a:t>2/20, Biostatistics Social, 6 pm, WVB 1151</a:t>
            </a:r>
          </a:p>
          <a:p>
            <a:pPr lvl="1"/>
            <a:r>
              <a:rPr lang="en-US" dirty="0"/>
              <a:t>2/27, Case Study Kick Off, 6 pm, WVB 1151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72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5B568-3CB2-12B8-D5C6-493BEDF8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February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1EB29-CCE6-88F7-FC5A-B36CC5382F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#2 Due February 8th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7DEE9-4A15-0A0F-B059-B6D70CE911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Upcoming events</a:t>
            </a:r>
          </a:p>
          <a:p>
            <a:pPr lvl="1"/>
            <a:r>
              <a:rPr lang="en-US" dirty="0"/>
              <a:t>2/7, Security Health Plan of WI, 4 pm, 1159 WVB</a:t>
            </a:r>
          </a:p>
          <a:p>
            <a:pPr lvl="1"/>
            <a:r>
              <a:rPr lang="en-US" dirty="0"/>
              <a:t>2/8, Statistics Academic Tourney, 6 pm, WVB 1161</a:t>
            </a:r>
          </a:p>
          <a:p>
            <a:pPr lvl="1"/>
            <a:r>
              <a:rPr lang="en-US" dirty="0"/>
              <a:t>2/15, Movie night: Moneyball, 7 pm, Varsity Theater</a:t>
            </a:r>
          </a:p>
          <a:p>
            <a:pPr lvl="1"/>
            <a:r>
              <a:rPr lang="en-US" dirty="0"/>
              <a:t>2/20, Biostatistics Social, 6 pm, WVB 1151</a:t>
            </a:r>
          </a:p>
          <a:p>
            <a:pPr lvl="1"/>
            <a:r>
              <a:rPr lang="en-US" dirty="0"/>
              <a:t>2/27, Case Study Kick Off, 6 pm, WVB 1151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459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5B568-3CB2-12B8-D5C6-493BEDF8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February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1EB29-CCE6-88F7-FC5A-B36CC5382F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#2 Due</a:t>
            </a:r>
          </a:p>
          <a:p>
            <a:r>
              <a:rPr lang="en-US" dirty="0"/>
              <a:t>Homework #3 Due February 29</a:t>
            </a:r>
            <a:r>
              <a:rPr lang="en-US" baseline="30000" dirty="0"/>
              <a:t>th </a:t>
            </a:r>
            <a:r>
              <a:rPr lang="en-US" dirty="0"/>
              <a:t>(the material is on the midterm)</a:t>
            </a:r>
          </a:p>
          <a:p>
            <a:r>
              <a:rPr lang="en-US" dirty="0"/>
              <a:t>Practice Midterm posted today </a:t>
            </a:r>
            <a:r>
              <a:rPr lang="en-US"/>
              <a:t>or tomorrow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Thursday Question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Full Name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Hometown</a:t>
            </a:r>
          </a:p>
          <a:p>
            <a:pPr lvl="1"/>
            <a:r>
              <a:rPr lang="en-US" dirty="0"/>
              <a:t>Favorite book/movie/TV series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7DEE9-4A15-0A0F-B059-B6D70CE911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Upcoming events</a:t>
            </a:r>
          </a:p>
          <a:p>
            <a:pPr lvl="1"/>
            <a:r>
              <a:rPr lang="en-US" dirty="0"/>
              <a:t>2/8, Statistics Academic Tourney, 6 pm, WVB 1161</a:t>
            </a:r>
          </a:p>
          <a:p>
            <a:pPr lvl="1"/>
            <a:r>
              <a:rPr lang="en-US" dirty="0"/>
              <a:t>2/15, Movie night: Moneyball, 7 pm, Varsity Theater</a:t>
            </a:r>
          </a:p>
          <a:p>
            <a:pPr lvl="1"/>
            <a:r>
              <a:rPr lang="en-US" dirty="0"/>
              <a:t>2/20, Biostatistics Social, 6 pm, WVB 1151</a:t>
            </a:r>
          </a:p>
          <a:p>
            <a:pPr lvl="1"/>
            <a:r>
              <a:rPr lang="en-US" dirty="0"/>
              <a:t>2/27, Case Study Kick Off, 6 pm, WVB 1151</a:t>
            </a:r>
          </a:p>
          <a:p>
            <a:pPr lvl="1"/>
            <a:r>
              <a:rPr lang="en-US" dirty="0"/>
              <a:t>3/1 College Scholarship Apps Due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160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5B568-3CB2-12B8-D5C6-493BEDF8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 February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1EB29-CCE6-88F7-FC5A-B36CC5382F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#3 Due February 29</a:t>
            </a:r>
            <a:r>
              <a:rPr lang="en-US" baseline="30000" dirty="0"/>
              <a:t>th </a:t>
            </a:r>
            <a:r>
              <a:rPr lang="en-US" dirty="0"/>
              <a:t>(the material is on the midterm)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7DEE9-4A15-0A0F-B059-B6D70CE911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Upcoming events</a:t>
            </a:r>
          </a:p>
          <a:p>
            <a:pPr lvl="1"/>
            <a:r>
              <a:rPr lang="en-US" dirty="0"/>
              <a:t>2/15, Movie night: Moneyball, 7 pm, Varsity Theater</a:t>
            </a:r>
          </a:p>
          <a:p>
            <a:pPr lvl="1"/>
            <a:r>
              <a:rPr lang="en-US" dirty="0"/>
              <a:t>2/20, Biostatistics Social, 6 pm, WVB 1151</a:t>
            </a:r>
          </a:p>
          <a:p>
            <a:pPr lvl="1"/>
            <a:r>
              <a:rPr lang="en-US" dirty="0"/>
              <a:t>2/27, Case Study Kick Off, 6 pm, WVB 1151</a:t>
            </a:r>
          </a:p>
          <a:p>
            <a:pPr lvl="1"/>
            <a:r>
              <a:rPr lang="en-US" dirty="0"/>
              <a:t>3/1 College Scholarship Apps Due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693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5B568-3CB2-12B8-D5C6-493BEDF8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 February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1EB29-CCE6-88F7-FC5A-B36CC5382F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Homework #3 Due February 29</a:t>
            </a:r>
            <a:r>
              <a:rPr lang="en-US" baseline="30000" dirty="0"/>
              <a:t>th </a:t>
            </a:r>
            <a:r>
              <a:rPr lang="en-US" dirty="0"/>
              <a:t>(the material is on the midterm)</a:t>
            </a:r>
          </a:p>
          <a:p>
            <a:pPr>
              <a:lnSpc>
                <a:spcPct val="100000"/>
              </a:lnSpc>
            </a:pPr>
            <a:r>
              <a:rPr lang="en-US" dirty="0"/>
              <a:t>Thursday Question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Full Name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Hometown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If you had to move to another country and stay there for the rest of your life, where would you move?</a:t>
            </a:r>
          </a:p>
          <a:p>
            <a:pPr>
              <a:lnSpc>
                <a:spcPct val="100000"/>
              </a:lnSpc>
            </a:pPr>
            <a:r>
              <a:rPr lang="en-US" dirty="0"/>
              <a:t>No Hartman office hours next week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 lvl="1">
              <a:lnSpc>
                <a:spcPct val="100000"/>
              </a:lnSpc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7DEE9-4A15-0A0F-B059-B6D70CE911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Midterm</a:t>
            </a:r>
          </a:p>
          <a:p>
            <a:pPr lvl="1"/>
            <a:r>
              <a:rPr lang="en-US" dirty="0"/>
              <a:t>Feb 22</a:t>
            </a:r>
            <a:r>
              <a:rPr lang="en-US" baseline="30000" dirty="0"/>
              <a:t>nd</a:t>
            </a:r>
            <a:r>
              <a:rPr lang="en-US" dirty="0"/>
              <a:t> 2:00-4:00 pm</a:t>
            </a:r>
          </a:p>
          <a:p>
            <a:pPr lvl="1"/>
            <a:r>
              <a:rPr lang="en-US" dirty="0"/>
              <a:t>4 free </a:t>
            </a:r>
            <a:r>
              <a:rPr lang="en-US"/>
              <a:t>response questions</a:t>
            </a:r>
          </a:p>
          <a:p>
            <a:r>
              <a:rPr lang="en-US" dirty="0"/>
              <a:t>Upcoming events</a:t>
            </a:r>
          </a:p>
          <a:p>
            <a:pPr lvl="1"/>
            <a:r>
              <a:rPr lang="en-US" dirty="0"/>
              <a:t>2/15, Movie night: Moneyball, 7 pm, Varsity Theater</a:t>
            </a:r>
          </a:p>
          <a:p>
            <a:pPr lvl="1"/>
            <a:r>
              <a:rPr lang="en-US" dirty="0"/>
              <a:t>2/20, Biostatistics Social, 6 pm, WVB 1151</a:t>
            </a:r>
          </a:p>
          <a:p>
            <a:pPr lvl="1"/>
            <a:r>
              <a:rPr lang="en-US" dirty="0"/>
              <a:t>2/27, Case Study Kick Off, 6 pm, WVB 1151</a:t>
            </a:r>
          </a:p>
          <a:p>
            <a:pPr lvl="1"/>
            <a:r>
              <a:rPr lang="en-US" dirty="0"/>
              <a:t>3/1 College Scholarship Apps Due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13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5B568-3CB2-12B8-D5C6-493BEDF8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27 February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1EB29-CCE6-88F7-FC5A-B36CC5382F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#3 Due February 29</a:t>
            </a:r>
            <a:r>
              <a:rPr lang="en-US" baseline="30000" dirty="0"/>
              <a:t>th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7DEE9-4A15-0A0F-B059-B6D70CE911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Upcoming events</a:t>
            </a:r>
          </a:p>
          <a:p>
            <a:pPr lvl="1"/>
            <a:r>
              <a:rPr lang="en-US" dirty="0"/>
              <a:t>2/27, Case Study Kick Off, 6 pm, WVB 1151</a:t>
            </a:r>
          </a:p>
          <a:p>
            <a:pPr lvl="1"/>
            <a:r>
              <a:rPr lang="en-US" dirty="0"/>
              <a:t>3/1 College Scholarship Apps Due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56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5B568-3CB2-12B8-D5C6-493BEDF8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29 February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1EB29-CCE6-88F7-FC5A-B36CC5382F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#3 Due</a:t>
            </a:r>
          </a:p>
          <a:p>
            <a:r>
              <a:rPr lang="en-US" dirty="0"/>
              <a:t>Homework #4 Due March 14</a:t>
            </a:r>
            <a:r>
              <a:rPr lang="en-US" baseline="30000" dirty="0"/>
              <a:t>th </a:t>
            </a:r>
            <a:r>
              <a:rPr lang="en-US" dirty="0"/>
              <a:t>(posted next Tuesday)</a:t>
            </a:r>
          </a:p>
          <a:p>
            <a:r>
              <a:rPr lang="en-US" dirty="0"/>
              <a:t>Thursday Question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Full Name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Hometown</a:t>
            </a:r>
          </a:p>
          <a:p>
            <a:pPr lvl="1"/>
            <a:r>
              <a:rPr lang="en-US" dirty="0"/>
              <a:t>If you didn’t need to sleep for a month, (other than homework) what would you do during that time?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7DEE9-4A15-0A0F-B059-B6D70CE911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3/1 College Scholarship Apps Due</a:t>
            </a:r>
          </a:p>
          <a:p>
            <a:r>
              <a:rPr lang="en-US" dirty="0"/>
              <a:t>3/8 Women in Stats Luncheon, 11 am, WSC 3224</a:t>
            </a:r>
          </a:p>
          <a:p>
            <a:r>
              <a:rPr lang="en-US" dirty="0"/>
              <a:t>3/11 March Madness Tourney</a:t>
            </a:r>
          </a:p>
          <a:p>
            <a:r>
              <a:rPr lang="en-US" dirty="0"/>
              <a:t>3/12 Grad School Info Session, 5 pm, WVB 1161</a:t>
            </a:r>
          </a:p>
          <a:p>
            <a:r>
              <a:rPr lang="en-US" dirty="0"/>
              <a:t>3/19 Actuarial Science Social, 4 pm WVB 1161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9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09 January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 office hours:                           </a:t>
            </a:r>
            <a:r>
              <a:rPr lang="fr-FR" dirty="0"/>
              <a:t>M 9-10, Tu 8-9, W 10:30-11:30</a:t>
            </a:r>
          </a:p>
          <a:p>
            <a:r>
              <a:rPr lang="en-US" dirty="0"/>
              <a:t>Exams, homework, calculators, book</a:t>
            </a:r>
          </a:p>
          <a:p>
            <a:r>
              <a:rPr lang="en-US" dirty="0"/>
              <a:t>It’s great to be wrong, don’t be timid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TAs: </a:t>
            </a:r>
          </a:p>
          <a:p>
            <a:pPr lvl="1"/>
            <a:r>
              <a:rPr lang="en-US" dirty="0"/>
              <a:t>Zach </a:t>
            </a:r>
            <a:r>
              <a:rPr lang="en-US" dirty="0" err="1"/>
              <a:t>Sabey</a:t>
            </a:r>
            <a:endParaRPr lang="en-US" dirty="0"/>
          </a:p>
          <a:p>
            <a:pPr lvl="1"/>
            <a:r>
              <a:rPr lang="en-US" dirty="0"/>
              <a:t>Office hours </a:t>
            </a:r>
            <a:r>
              <a:rPr lang="pl-PL" dirty="0"/>
              <a:t>M 11-12, Tu 12-1, W 3:30-5:30, Th 9-12</a:t>
            </a:r>
            <a:endParaRPr lang="en-US" dirty="0"/>
          </a:p>
          <a:p>
            <a:r>
              <a:rPr lang="en-US" dirty="0"/>
              <a:t>Online tools</a:t>
            </a:r>
          </a:p>
          <a:p>
            <a:pPr lvl="1"/>
            <a:r>
              <a:rPr lang="en-US" dirty="0"/>
              <a:t>ACTEX</a:t>
            </a:r>
          </a:p>
          <a:p>
            <a:pPr lvl="1"/>
            <a:r>
              <a:rPr lang="en-US" dirty="0"/>
              <a:t>Infinite Actuary</a:t>
            </a:r>
          </a:p>
          <a:p>
            <a:pPr lvl="1"/>
            <a:r>
              <a:rPr lang="en-US" dirty="0"/>
              <a:t>Coaching Actuaries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08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erson in business attire&#10;&#10;Description automatically generated">
            <a:extLst>
              <a:ext uri="{FF2B5EF4-FFF2-40B4-BE49-F238E27FC236}">
                <a16:creationId xmlns:a16="http://schemas.microsoft.com/office/drawing/2014/main" id="{48771ACF-6626-30CC-C642-A40AAC9C71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" r="-1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439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B8BC-F09A-AD2F-AB96-3D8A81CB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March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73CA-014B-0EB5-AFC6-51A482CD3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#4 Due March 14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Homework #5 Due March 21</a:t>
            </a:r>
            <a:r>
              <a:rPr lang="en-US" baseline="30000" dirty="0"/>
              <a:t>st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363EA-499B-4202-113B-0C008D8B93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3/8 Women in Stats Luncheon, 11 am, WSC 3224</a:t>
            </a:r>
          </a:p>
          <a:p>
            <a:r>
              <a:rPr lang="en-US" dirty="0"/>
              <a:t>3/11 March Madness Tourney</a:t>
            </a:r>
          </a:p>
          <a:p>
            <a:r>
              <a:rPr lang="en-US" dirty="0"/>
              <a:t>3/12 Grad School Info Session, 5 pm, WVB 1161</a:t>
            </a:r>
          </a:p>
          <a:p>
            <a:r>
              <a:rPr lang="en-US" dirty="0"/>
              <a:t>3/19 Actuarial Science Social, 4 pm WVB 1161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40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B8BC-F09A-AD2F-AB96-3D8A81CB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March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73CA-014B-0EB5-AFC6-51A482CD3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Homework #4 Due March 14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Homework #5 Due March 21</a:t>
            </a:r>
            <a:r>
              <a:rPr lang="en-US" baseline="30000" dirty="0"/>
              <a:t>st</a:t>
            </a:r>
          </a:p>
          <a:p>
            <a:pPr>
              <a:lnSpc>
                <a:spcPct val="100000"/>
              </a:lnSpc>
            </a:pPr>
            <a:r>
              <a:rPr lang="en-US" dirty="0"/>
              <a:t>Thursday Question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Full Name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Hometown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If you had to eat the same meal every day for the rest of your life, what would it be?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363EA-499B-4202-113B-0C008D8B93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3/8 Women in Stats Luncheon, 11 am, WSC 3224</a:t>
            </a:r>
          </a:p>
          <a:p>
            <a:r>
              <a:rPr lang="en-US" dirty="0"/>
              <a:t>3/11 March Madness Tourney</a:t>
            </a:r>
          </a:p>
          <a:p>
            <a:r>
              <a:rPr lang="en-US" dirty="0"/>
              <a:t>3/12 Grad School Info Session, 5 pm, WVB 1161</a:t>
            </a:r>
          </a:p>
          <a:p>
            <a:r>
              <a:rPr lang="en-US" dirty="0"/>
              <a:t>3/19 Actuarial Science Social, 4 pm WVB 1161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91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B8BC-F09A-AD2F-AB96-3D8A81CB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 March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73CA-014B-0EB5-AFC6-51A482CD3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#4 Due March 14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Homework #5 Due March 21</a:t>
            </a:r>
            <a:r>
              <a:rPr lang="en-US" baseline="30000" dirty="0"/>
              <a:t>st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363EA-499B-4202-113B-0C008D8B93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3/12 Grad School Info Session, 5 pm, WVB 1161</a:t>
            </a:r>
          </a:p>
          <a:p>
            <a:r>
              <a:rPr lang="en-US" dirty="0"/>
              <a:t>3/19 Actuarial Science Social, 4 pm WVB 1161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65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B8BC-F09A-AD2F-AB96-3D8A81CB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 March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73CA-014B-0EB5-AFC6-51A482CD3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Homework #4 Due</a:t>
            </a:r>
          </a:p>
          <a:p>
            <a:r>
              <a:rPr lang="en-US" dirty="0"/>
              <a:t>Homework #5 Due March 21</a:t>
            </a:r>
            <a:r>
              <a:rPr lang="en-US" baseline="30000" dirty="0"/>
              <a:t>st</a:t>
            </a:r>
          </a:p>
          <a:p>
            <a:r>
              <a:rPr lang="en-US" dirty="0"/>
              <a:t>Homework #6 Due April 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r>
              <a:rPr lang="en-US" dirty="0"/>
              <a:t>Thursday Question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Full Name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Hometown</a:t>
            </a:r>
          </a:p>
          <a:p>
            <a:pPr lvl="1"/>
            <a:r>
              <a:rPr lang="en-US" dirty="0"/>
              <a:t>(Matt Heaton) If you had to choose one song as your life's theme song, what would it be and why?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363EA-499B-4202-113B-0C008D8B93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3/19 Actuarial Science Social, 4 pm WVB 1161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29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B8BC-F09A-AD2F-AB96-3D8A81CB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 March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73CA-014B-0EB5-AFC6-51A482CD3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#5 Due March 21</a:t>
            </a:r>
            <a:r>
              <a:rPr lang="en-US" baseline="30000" dirty="0"/>
              <a:t>st</a:t>
            </a:r>
          </a:p>
          <a:p>
            <a:r>
              <a:rPr lang="en-US" dirty="0"/>
              <a:t>Homework #6 Due April 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363EA-499B-4202-113B-0C008D8B93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3/19 Actuarial Science Social, 4 pm WVB 1161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89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B8BC-F09A-AD2F-AB96-3D8A81CB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21 March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73CA-014B-0EB5-AFC6-51A482CD3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#5 Due</a:t>
            </a:r>
            <a:endParaRPr lang="en-US" baseline="30000" dirty="0"/>
          </a:p>
          <a:p>
            <a:r>
              <a:rPr lang="en-US" dirty="0"/>
              <a:t>Homework #6 Due April 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r>
              <a:rPr lang="en-US" dirty="0"/>
              <a:t>Thursday Question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Full Name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Hometown</a:t>
            </a:r>
          </a:p>
          <a:p>
            <a:pPr lvl="1"/>
            <a:r>
              <a:rPr lang="en-US" dirty="0"/>
              <a:t>If you could meet any (non-religious) person (alive or dead), who would you meet and why?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363EA-499B-4202-113B-0C008D8B93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62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B8BC-F09A-AD2F-AB96-3D8A81CB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26 March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73CA-014B-0EB5-AFC6-51A482CD3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#6 Due April 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363EA-499B-4202-113B-0C008D8B93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7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B8BC-F09A-AD2F-AB96-3D8A81CB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28 March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73CA-014B-0EB5-AFC6-51A482CD3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Homework #6 Due April 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Homework #7 Due April 16</a:t>
            </a:r>
            <a:r>
              <a:rPr lang="en-US" baseline="30000" dirty="0"/>
              <a:t>th</a:t>
            </a:r>
          </a:p>
          <a:p>
            <a:pPr>
              <a:lnSpc>
                <a:spcPct val="100000"/>
              </a:lnSpc>
            </a:pPr>
            <a:r>
              <a:rPr lang="en-US" dirty="0"/>
              <a:t>Thursday Question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Full Name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Hometown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(Levi Williams) If you could spawn one item each day, what would it be? (The item disappears at the end of the day, and a new one reappears, you can’t choose money, nor something you would immediately sell)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363EA-499B-4202-113B-0C008D8B93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Stat Club Closing Social</a:t>
            </a:r>
          </a:p>
          <a:p>
            <a:pPr lvl="1"/>
            <a:r>
              <a:rPr lang="en-US" dirty="0"/>
              <a:t>April 3</a:t>
            </a:r>
            <a:r>
              <a:rPr lang="en-US" baseline="30000" dirty="0"/>
              <a:t>rd</a:t>
            </a:r>
            <a:endParaRPr lang="en-US" dirty="0"/>
          </a:p>
          <a:p>
            <a:pPr lvl="1"/>
            <a:r>
              <a:rPr lang="en-US" dirty="0"/>
              <a:t>7:00-8:30 pm</a:t>
            </a:r>
          </a:p>
          <a:p>
            <a:pPr lvl="1"/>
            <a:r>
              <a:rPr lang="en-US" dirty="0"/>
              <a:t>WSC 3220</a:t>
            </a:r>
          </a:p>
          <a:p>
            <a:pPr lvl="1"/>
            <a:r>
              <a:rPr lang="en-US" dirty="0"/>
              <a:t>Costa Vida, Penguin Bros</a:t>
            </a:r>
          </a:p>
        </p:txBody>
      </p:sp>
    </p:spTree>
    <p:extLst>
      <p:ext uri="{BB962C8B-B14F-4D97-AF65-F5344CB8AC3E}">
        <p14:creationId xmlns:p14="http://schemas.microsoft.com/office/powerpoint/2010/main" val="466046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B8BC-F09A-AD2F-AB96-3D8A81CB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April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73CA-014B-0EB5-AFC6-51A482CD3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#6 Due April 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Homework #7 Due April 16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363EA-499B-4202-113B-0C008D8B93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3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09 January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SOA Center of Actuarial Excellence</a:t>
            </a:r>
          </a:p>
          <a:p>
            <a:r>
              <a:rPr lang="en-US" dirty="0"/>
              <a:t>CAS University Award</a:t>
            </a:r>
          </a:p>
          <a:p>
            <a:r>
              <a:rPr lang="en-US" dirty="0"/>
              <a:t>University Earned Credit</a:t>
            </a:r>
          </a:p>
          <a:p>
            <a:r>
              <a:rPr lang="en-US" dirty="0"/>
              <a:t>Exam ALTAM</a:t>
            </a:r>
          </a:p>
          <a:p>
            <a:pPr lvl="1"/>
            <a:r>
              <a:rPr lang="en-US" dirty="0"/>
              <a:t>6 WA Questions</a:t>
            </a:r>
          </a:p>
          <a:p>
            <a:pPr lvl="1"/>
            <a:r>
              <a:rPr lang="en-US" dirty="0"/>
              <a:t>3 hours</a:t>
            </a:r>
          </a:p>
          <a:p>
            <a:pPr lvl="1"/>
            <a:r>
              <a:rPr lang="en-US" dirty="0"/>
              <a:t>Apr, Oct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 Reimbursements</a:t>
            </a:r>
          </a:p>
          <a:p>
            <a:pPr lvl="1"/>
            <a:r>
              <a:rPr lang="en-US" dirty="0"/>
              <a:t>Diversity Exam Reimbursement</a:t>
            </a:r>
          </a:p>
          <a:p>
            <a:pPr lvl="1"/>
            <a:r>
              <a:rPr lang="en-US" dirty="0"/>
              <a:t>Collings Actuarial Fund</a:t>
            </a:r>
          </a:p>
          <a:p>
            <a:pPr lvl="2"/>
            <a:r>
              <a:rPr lang="en-US" dirty="0"/>
              <a:t>Alumni donations</a:t>
            </a:r>
          </a:p>
          <a:p>
            <a:pPr lvl="2"/>
            <a:r>
              <a:rPr lang="en-US" dirty="0"/>
              <a:t>Reimburse all UEC exams</a:t>
            </a:r>
            <a:endParaRPr lang="en-US" baseline="30000" dirty="0"/>
          </a:p>
          <a:p>
            <a:r>
              <a:rPr lang="en-US" dirty="0"/>
              <a:t>Statistics Club</a:t>
            </a:r>
          </a:p>
          <a:p>
            <a:pPr lvl="1"/>
            <a:r>
              <a:rPr lang="en-US" dirty="0"/>
              <a:t>Internship Extravaganza, Wed Jan 17</a:t>
            </a:r>
            <a:r>
              <a:rPr lang="en-US" baseline="30000" dirty="0"/>
              <a:t>th</a:t>
            </a:r>
            <a:r>
              <a:rPr lang="en-US" dirty="0"/>
              <a:t> 6 pm WVB 1151</a:t>
            </a:r>
          </a:p>
          <a:p>
            <a:r>
              <a:rPr lang="en-US" dirty="0"/>
              <a:t>Join the actuarial mailing list: </a:t>
            </a:r>
            <a:r>
              <a:rPr lang="en-US" dirty="0">
                <a:hlinkClick r:id="rId2"/>
              </a:rPr>
              <a:t>career.placement@stat.byu.edu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550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B8BC-F09A-AD2F-AB96-3D8A81CB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April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73CA-014B-0EB5-AFC6-51A482CD3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#6 Due April 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Homework #7 Due April 16</a:t>
            </a:r>
            <a:r>
              <a:rPr lang="en-US" baseline="30000" dirty="0"/>
              <a:t>th</a:t>
            </a:r>
          </a:p>
          <a:p>
            <a:r>
              <a:rPr lang="en-US" dirty="0"/>
              <a:t>Thursday Question</a:t>
            </a:r>
          </a:p>
          <a:p>
            <a:pPr lvl="1"/>
            <a:r>
              <a:rPr lang="en-US" dirty="0"/>
              <a:t>Your name</a:t>
            </a:r>
          </a:p>
          <a:p>
            <a:pPr lvl="1"/>
            <a:r>
              <a:rPr lang="en-US" dirty="0"/>
              <a:t>Hometown</a:t>
            </a:r>
          </a:p>
          <a:p>
            <a:pPr lvl="1"/>
            <a:r>
              <a:rPr lang="en-US" dirty="0"/>
              <a:t>Favorite song lyric or movie quote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363EA-499B-4202-113B-0C008D8B93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284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B8BC-F09A-AD2F-AB96-3D8A81CB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 April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73CA-014B-0EB5-AFC6-51A482CD3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#7 Due April 16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363EA-499B-4202-113B-0C008D8B93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8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B8BC-F09A-AD2F-AB96-3D8A81CB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 April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73CA-014B-0EB5-AFC6-51A482CD3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#7 Due April 16</a:t>
            </a:r>
            <a:r>
              <a:rPr lang="en-US" baseline="30000" dirty="0"/>
              <a:t>th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Thursday Question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Full Name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Hometown</a:t>
            </a:r>
          </a:p>
          <a:p>
            <a:pPr lvl="1"/>
            <a:r>
              <a:rPr lang="en-US" dirty="0"/>
              <a:t>Let’s name everyone.</a:t>
            </a:r>
          </a:p>
          <a:p>
            <a:r>
              <a:rPr lang="en-US" dirty="0"/>
              <a:t>UEC Authorization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363EA-499B-4202-113B-0C008D8B93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  <a:p>
            <a:pPr lvl="1"/>
            <a:r>
              <a:rPr lang="en-US" dirty="0"/>
              <a:t>Tuesday, April 23</a:t>
            </a:r>
            <a:r>
              <a:rPr lang="en-US" baseline="30000" dirty="0"/>
              <a:t>rd</a:t>
            </a:r>
            <a:r>
              <a:rPr lang="en-US" dirty="0"/>
              <a:t>, 3-6 pm, 1159 WVB</a:t>
            </a:r>
          </a:p>
          <a:p>
            <a:pPr lvl="1"/>
            <a:r>
              <a:rPr lang="en-US" dirty="0"/>
              <a:t>5 Questions</a:t>
            </a:r>
          </a:p>
          <a:p>
            <a:pPr lvl="2"/>
            <a:r>
              <a:rPr lang="en-US" dirty="0"/>
              <a:t>Profit Testing</a:t>
            </a:r>
          </a:p>
          <a:p>
            <a:pPr lvl="2"/>
            <a:r>
              <a:rPr lang="en-US" dirty="0"/>
              <a:t>Pensions</a:t>
            </a:r>
          </a:p>
          <a:p>
            <a:pPr lvl="2"/>
            <a:r>
              <a:rPr lang="en-US" dirty="0"/>
              <a:t>Multistate</a:t>
            </a:r>
          </a:p>
          <a:p>
            <a:pPr lvl="2"/>
            <a:r>
              <a:rPr lang="en-US" dirty="0"/>
              <a:t>Universal Life</a:t>
            </a:r>
          </a:p>
          <a:p>
            <a:pPr lvl="2"/>
            <a:r>
              <a:rPr lang="en-US" dirty="0"/>
              <a:t>Variable Annuities</a:t>
            </a:r>
          </a:p>
          <a:p>
            <a:pPr lvl="2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638148-E9E6-8C41-44FB-6DEF8B961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531" y="4001294"/>
            <a:ext cx="2793275" cy="279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5887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B8BC-F09A-AD2F-AB96-3D8A81CB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 April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73CA-014B-0EB5-AFC6-51A482CD3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#7 Due</a:t>
            </a:r>
          </a:p>
          <a:p>
            <a:r>
              <a:rPr lang="en-US" dirty="0"/>
              <a:t>Graduates:</a:t>
            </a:r>
          </a:p>
          <a:p>
            <a:pPr lvl="1"/>
            <a:r>
              <a:rPr lang="en-US" dirty="0"/>
              <a:t>Celebratory Lunch</a:t>
            </a:r>
          </a:p>
          <a:p>
            <a:pPr lvl="2"/>
            <a:r>
              <a:rPr lang="en-US" dirty="0"/>
              <a:t>4/18, 12:00-1:30, WVB 1151</a:t>
            </a:r>
          </a:p>
          <a:p>
            <a:pPr lvl="1"/>
            <a:r>
              <a:rPr lang="en-US" dirty="0"/>
              <a:t>Graduation Open House</a:t>
            </a:r>
          </a:p>
          <a:p>
            <a:pPr lvl="2"/>
            <a:r>
              <a:rPr lang="en-US"/>
              <a:t>4/25, 2:30-4:00, WSC 3220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363EA-499B-4202-113B-0C008D8B93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  <a:p>
            <a:pPr lvl="1"/>
            <a:r>
              <a:rPr lang="en-US" dirty="0"/>
              <a:t>Tuesday, April 23</a:t>
            </a:r>
            <a:r>
              <a:rPr lang="en-US" baseline="30000" dirty="0"/>
              <a:t>rd</a:t>
            </a:r>
            <a:r>
              <a:rPr lang="en-US" dirty="0"/>
              <a:t>, 3-6 pm, 1159 WVB</a:t>
            </a:r>
          </a:p>
          <a:p>
            <a:pPr lvl="1"/>
            <a:r>
              <a:rPr lang="en-US" dirty="0"/>
              <a:t>5 Questions</a:t>
            </a:r>
          </a:p>
          <a:p>
            <a:pPr lvl="2"/>
            <a:r>
              <a:rPr lang="en-US" dirty="0"/>
              <a:t>Profit Testing</a:t>
            </a:r>
          </a:p>
          <a:p>
            <a:pPr lvl="2"/>
            <a:r>
              <a:rPr lang="en-US" dirty="0"/>
              <a:t>Pensions</a:t>
            </a:r>
          </a:p>
          <a:p>
            <a:pPr lvl="2"/>
            <a:r>
              <a:rPr lang="en-US" dirty="0"/>
              <a:t>Multistate</a:t>
            </a:r>
          </a:p>
          <a:p>
            <a:pPr lvl="2"/>
            <a:r>
              <a:rPr lang="en-US" dirty="0"/>
              <a:t>Universal Life</a:t>
            </a:r>
          </a:p>
          <a:p>
            <a:pPr lvl="2"/>
            <a:r>
              <a:rPr lang="en-US" dirty="0"/>
              <a:t>Variable Annuities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62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09 January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meet each other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Hometown</a:t>
            </a:r>
          </a:p>
          <a:p>
            <a:pPr lvl="1"/>
            <a:r>
              <a:rPr lang="en-US" dirty="0"/>
              <a:t>Why are you taking this class?</a:t>
            </a:r>
          </a:p>
          <a:p>
            <a:pPr lvl="1"/>
            <a:r>
              <a:rPr lang="en-US" dirty="0"/>
              <a:t>What do you like to do outside of class?</a:t>
            </a:r>
          </a:p>
          <a:p>
            <a:pPr lvl="1"/>
            <a:r>
              <a:rPr lang="en-US" dirty="0"/>
              <a:t>What questions do you have about the course or the program?</a:t>
            </a:r>
          </a:p>
          <a:p>
            <a:pPr lvl="1"/>
            <a:r>
              <a:rPr lang="en-US" dirty="0"/>
              <a:t>What are your career plans?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7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FE87-2757-EC0F-3E50-1221C3341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 January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4C99-1E6E-149D-DD86-2E4940A50B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#1 due Jan 25</a:t>
            </a:r>
            <a:r>
              <a:rPr lang="en-US" baseline="30000" dirty="0"/>
              <a:t>th</a:t>
            </a:r>
            <a:r>
              <a:rPr lang="en-US" dirty="0"/>
              <a:t> in class</a:t>
            </a:r>
          </a:p>
          <a:p>
            <a:r>
              <a:rPr lang="en-US" dirty="0"/>
              <a:t>UEC Authorization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BC2EB-BCEB-C325-F723-151B277DCC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Internship Extravaganza, Wed Jan 17</a:t>
            </a:r>
            <a:r>
              <a:rPr lang="en-US" baseline="30000" dirty="0"/>
              <a:t>th</a:t>
            </a:r>
            <a:r>
              <a:rPr lang="en-US" dirty="0"/>
              <a:t> 6 pm WVB 1151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B1C739-E9AD-6975-4E32-C746B0B64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00888"/>
            <a:ext cx="3291987" cy="329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7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FE87-2757-EC0F-3E50-1221C3341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16 </a:t>
            </a:r>
            <a:r>
              <a:rPr lang="en-US" dirty="0"/>
              <a:t>January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4C99-1E6E-149D-DD86-2E4940A50B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#1 due </a:t>
            </a:r>
            <a:r>
              <a:rPr lang="en-US"/>
              <a:t>Jan 25</a:t>
            </a:r>
            <a:r>
              <a:rPr lang="en-US" baseline="30000"/>
              <a:t>th</a:t>
            </a:r>
            <a:r>
              <a:rPr lang="en-US"/>
              <a:t> </a:t>
            </a:r>
            <a:r>
              <a:rPr lang="en-US" dirty="0"/>
              <a:t>in class</a:t>
            </a:r>
          </a:p>
          <a:p>
            <a:r>
              <a:rPr lang="en-US" dirty="0"/>
              <a:t>UEC Authorization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BC2EB-BCEB-C325-F723-151B277DCC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Internship Extravaganza, Wed Jan 17</a:t>
            </a:r>
            <a:r>
              <a:rPr lang="en-US" baseline="30000" dirty="0"/>
              <a:t>th</a:t>
            </a:r>
            <a:r>
              <a:rPr lang="en-US" dirty="0"/>
              <a:t> 6 pm WVB 1151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B1C739-E9AD-6975-4E32-C746B0B64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00888"/>
            <a:ext cx="3291987" cy="329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508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FE87-2757-EC0F-3E50-1221C3341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 January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4C99-1E6E-149D-DD86-2E4940A50B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Homework #1 due </a:t>
            </a:r>
            <a:r>
              <a:rPr lang="en-US"/>
              <a:t>Jan 25</a:t>
            </a:r>
            <a:r>
              <a:rPr lang="en-US" baseline="30000"/>
              <a:t>th</a:t>
            </a:r>
            <a:r>
              <a:rPr lang="en-US"/>
              <a:t> </a:t>
            </a:r>
            <a:r>
              <a:rPr lang="en-US" dirty="0"/>
              <a:t>in class</a:t>
            </a:r>
          </a:p>
          <a:p>
            <a:r>
              <a:rPr lang="en-US" dirty="0"/>
              <a:t>UEC Authorization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BC2EB-BCEB-C325-F723-151B277DCC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Game Picker</a:t>
            </a:r>
            <a:endParaRPr lang="en-US" dirty="0"/>
          </a:p>
          <a:p>
            <a:r>
              <a:rPr lang="en-US" dirty="0"/>
              <a:t>Thursday Question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Hometown</a:t>
            </a:r>
          </a:p>
          <a:p>
            <a:pPr lvl="1"/>
            <a:r>
              <a:rPr lang="en-US" dirty="0"/>
              <a:t>Dream city to live 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B1C739-E9AD-6975-4E32-C746B0B64A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00888"/>
            <a:ext cx="3291987" cy="329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5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6"/>
          <p:cNvSpPr/>
          <p:nvPr/>
        </p:nvSpPr>
        <p:spPr>
          <a:xfrm>
            <a:off x="0" y="0"/>
            <a:ext cx="12192000" cy="6889200"/>
          </a:xfrm>
          <a:prstGeom prst="rect">
            <a:avLst/>
          </a:prstGeom>
          <a:solidFill>
            <a:srgbClr val="000000">
              <a:alpha val="562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9" name="Google Shape;159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200" y="133167"/>
            <a:ext cx="11785595" cy="1435019"/>
          </a:xfrm>
          <a:prstGeom prst="rect">
            <a:avLst/>
          </a:prstGeom>
          <a:noFill/>
          <a:ln>
            <a:noFill/>
          </a:ln>
          <a:effectLst>
            <a:outerShdw blurRad="271463" dist="47625" dir="4500000" algn="bl" rotWithShape="0">
              <a:srgbClr val="3EDDDD"/>
            </a:outerShdw>
          </a:effectLst>
        </p:spPr>
      </p:pic>
      <p:sp>
        <p:nvSpPr>
          <p:cNvPr id="160" name="Google Shape;160;p36"/>
          <p:cNvSpPr txBox="1"/>
          <p:nvPr/>
        </p:nvSpPr>
        <p:spPr>
          <a:xfrm>
            <a:off x="203200" y="1568200"/>
            <a:ext cx="5746000" cy="4678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indent="-457189">
              <a:buClr>
                <a:schemeClr val="lt1"/>
              </a:buClr>
              <a:buSzPts val="1800"/>
              <a:buFont typeface="Montserrat"/>
              <a:buChar char="●"/>
            </a:pPr>
            <a:r>
              <a:rPr lang="en"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2024-2025 Stats Club Leadership Q&amp;A </a:t>
            </a:r>
            <a:r>
              <a:rPr lang="en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</a:t>
            </a:r>
            <a:endParaRPr sz="24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609585"/>
            <a:r>
              <a:rPr lang="en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1/25 11 am @ WVB 1161 (Bagels provided)</a:t>
            </a:r>
            <a:endParaRPr sz="24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endParaRPr sz="24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609585" indent="-457189">
              <a:buClr>
                <a:schemeClr val="lt1"/>
              </a:buClr>
              <a:buSzPts val="1800"/>
              <a:buFont typeface="Montserrat"/>
              <a:buChar char="●"/>
            </a:pPr>
            <a:r>
              <a:rPr lang="en"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Statistics Academic Tourney</a:t>
            </a:r>
            <a:r>
              <a:rPr lang="en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- </a:t>
            </a:r>
            <a:endParaRPr sz="24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609585"/>
            <a:r>
              <a:rPr lang="en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2/8 6 pm @ WVB 1161 (Pizza provided)</a:t>
            </a:r>
            <a:endParaRPr sz="24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609585"/>
            <a:endParaRPr sz="24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609585" indent="-457189">
              <a:buClr>
                <a:schemeClr val="lt1"/>
              </a:buClr>
              <a:buSzPts val="1800"/>
              <a:buFont typeface="Montserrat"/>
              <a:buChar char="●"/>
            </a:pPr>
            <a:r>
              <a:rPr lang="en"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Movie Night: </a:t>
            </a:r>
            <a:r>
              <a:rPr lang="en" sz="2400" b="1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Moneyball</a:t>
            </a:r>
            <a:r>
              <a:rPr lang="en"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</a:t>
            </a:r>
            <a:endParaRPr sz="24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609585"/>
            <a:r>
              <a:rPr lang="en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2/15 7 pm @ WSC Varsity Theater</a:t>
            </a:r>
            <a:endParaRPr sz="24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36"/>
          <p:cNvSpPr txBox="1"/>
          <p:nvPr/>
        </p:nvSpPr>
        <p:spPr>
          <a:xfrm>
            <a:off x="6242800" y="1568200"/>
            <a:ext cx="5746000" cy="320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indent="-457189">
              <a:buClr>
                <a:schemeClr val="lt1"/>
              </a:buClr>
              <a:buSzPts val="1800"/>
              <a:buFont typeface="Montserrat"/>
              <a:buChar char="●"/>
            </a:pPr>
            <a:r>
              <a:rPr lang="en"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Biostatistics Social </a:t>
            </a:r>
            <a:r>
              <a:rPr lang="en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</a:t>
            </a:r>
            <a:endParaRPr sz="24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609585"/>
            <a:r>
              <a:rPr lang="en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2/20 6 pm @ WVB 1151/1155 (Pizza provided)</a:t>
            </a:r>
            <a:endParaRPr sz="24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endParaRPr sz="24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609585" indent="-457189">
              <a:buClr>
                <a:schemeClr val="lt1"/>
              </a:buClr>
              <a:buSzPts val="1800"/>
              <a:buFont typeface="Montserrat"/>
              <a:buChar char="●"/>
            </a:pPr>
            <a:r>
              <a:rPr lang="en"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Case Study Introduction/Kick-off</a:t>
            </a:r>
            <a:r>
              <a:rPr lang="en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- </a:t>
            </a:r>
            <a:endParaRPr sz="24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609585"/>
            <a:r>
              <a:rPr lang="en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2/27 5 pm @ WVB 1161 (Refreshments provided)</a:t>
            </a:r>
            <a:endParaRPr sz="24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7"/>
          <p:cNvSpPr/>
          <p:nvPr/>
        </p:nvSpPr>
        <p:spPr>
          <a:xfrm>
            <a:off x="0" y="0"/>
            <a:ext cx="12192000" cy="6889200"/>
          </a:xfrm>
          <a:prstGeom prst="rect">
            <a:avLst/>
          </a:prstGeom>
          <a:solidFill>
            <a:srgbClr val="000000">
              <a:alpha val="562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7" name="Google Shape;167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200" y="133167"/>
            <a:ext cx="11785595" cy="1435019"/>
          </a:xfrm>
          <a:prstGeom prst="rect">
            <a:avLst/>
          </a:prstGeom>
          <a:noFill/>
          <a:ln>
            <a:noFill/>
          </a:ln>
          <a:effectLst>
            <a:outerShdw blurRad="271463" dist="47625" dir="4500000" algn="bl" rotWithShape="0">
              <a:srgbClr val="3EDDDD"/>
            </a:outerShdw>
          </a:effectLst>
        </p:spPr>
      </p:pic>
      <p:pic>
        <p:nvPicPr>
          <p:cNvPr id="168" name="Google Shape;168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30311" y="1701899"/>
            <a:ext cx="2456223" cy="2546371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7"/>
          <p:cNvSpPr txBox="1"/>
          <p:nvPr/>
        </p:nvSpPr>
        <p:spPr>
          <a:xfrm>
            <a:off x="9630280" y="4754131"/>
            <a:ext cx="24560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Club peer mentorship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p37"/>
          <p:cNvSpPr txBox="1"/>
          <p:nvPr/>
        </p:nvSpPr>
        <p:spPr>
          <a:xfrm>
            <a:off x="6455337" y="4576532"/>
            <a:ext cx="2456000" cy="135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2024-25 Club Leadership Interest Form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37"/>
          <p:cNvSpPr txBox="1"/>
          <p:nvPr/>
        </p:nvSpPr>
        <p:spPr>
          <a:xfrm>
            <a:off x="3280395" y="4576531"/>
            <a:ext cx="2456000" cy="135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Statistics Academic Tourney (2/8)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72" name="Google Shape;172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55369" y="1701899"/>
            <a:ext cx="2456223" cy="2546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80365" y="1701867"/>
            <a:ext cx="2456284" cy="2546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7509" y="1701867"/>
            <a:ext cx="2374113" cy="2546439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37"/>
          <p:cNvSpPr txBox="1"/>
          <p:nvPr/>
        </p:nvSpPr>
        <p:spPr>
          <a:xfrm>
            <a:off x="105467" y="4994050"/>
            <a:ext cx="2456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Join our Club!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6" name="Google Shape;176;p37"/>
          <p:cNvSpPr txBox="1"/>
          <p:nvPr/>
        </p:nvSpPr>
        <p:spPr>
          <a:xfrm>
            <a:off x="203203" y="6086501"/>
            <a:ext cx="117856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Tip: Some phones can take a picture and hold their finger on each code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17974</TotalTime>
  <Words>1668</Words>
  <Application>Microsoft Office PowerPoint</Application>
  <PresentationFormat>Widescreen</PresentationFormat>
  <Paragraphs>278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Aptos</vt:lpstr>
      <vt:lpstr>Arial</vt:lpstr>
      <vt:lpstr>Calibri</vt:lpstr>
      <vt:lpstr>Calibri Light</vt:lpstr>
      <vt:lpstr>Montserrat</vt:lpstr>
      <vt:lpstr>Office Theme</vt:lpstr>
      <vt:lpstr>Stat 444 Announcements</vt:lpstr>
      <vt:lpstr>09 January 2024</vt:lpstr>
      <vt:lpstr>09 January 2024</vt:lpstr>
      <vt:lpstr>09 January 2024</vt:lpstr>
      <vt:lpstr>11 January 2024</vt:lpstr>
      <vt:lpstr>16 January 2024</vt:lpstr>
      <vt:lpstr>18 January 2024</vt:lpstr>
      <vt:lpstr>PowerPoint Presentation</vt:lpstr>
      <vt:lpstr>PowerPoint Presentation</vt:lpstr>
      <vt:lpstr>23 January 2024</vt:lpstr>
      <vt:lpstr>25 January 2024</vt:lpstr>
      <vt:lpstr>30 January 2024</vt:lpstr>
      <vt:lpstr>1 February 2024</vt:lpstr>
      <vt:lpstr>6 February 2024</vt:lpstr>
      <vt:lpstr>8 February 2024</vt:lpstr>
      <vt:lpstr>13 February 2024</vt:lpstr>
      <vt:lpstr>15 February 2024</vt:lpstr>
      <vt:lpstr>27 February 2024</vt:lpstr>
      <vt:lpstr>29 February 2024</vt:lpstr>
      <vt:lpstr>PowerPoint Presentation</vt:lpstr>
      <vt:lpstr>5 March 2024</vt:lpstr>
      <vt:lpstr>7 March 2024</vt:lpstr>
      <vt:lpstr>12 March 2024</vt:lpstr>
      <vt:lpstr>14 March 2024</vt:lpstr>
      <vt:lpstr>19 March 2024</vt:lpstr>
      <vt:lpstr>21 March 2024</vt:lpstr>
      <vt:lpstr>26 March 2024</vt:lpstr>
      <vt:lpstr>28 March 2024</vt:lpstr>
      <vt:lpstr>2 April 2024</vt:lpstr>
      <vt:lpstr>4 April 2024</vt:lpstr>
      <vt:lpstr>9 April 2024</vt:lpstr>
      <vt:lpstr>11 April 2024</vt:lpstr>
      <vt:lpstr>16 April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274 Announcements</dc:title>
  <dc:creator>hartman</dc:creator>
  <cp:lastModifiedBy>Brian Hartman</cp:lastModifiedBy>
  <cp:revision>406</cp:revision>
  <dcterms:created xsi:type="dcterms:W3CDTF">2018-09-11T17:23:34Z</dcterms:created>
  <dcterms:modified xsi:type="dcterms:W3CDTF">2024-04-16T14:03:57Z</dcterms:modified>
</cp:coreProperties>
</file>